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5"/>
  </p:notesMasterIdLst>
  <p:sldIdLst>
    <p:sldId id="257" r:id="rId5"/>
    <p:sldId id="261" r:id="rId6"/>
    <p:sldId id="281" r:id="rId7"/>
    <p:sldId id="267" r:id="rId8"/>
    <p:sldId id="265" r:id="rId9"/>
    <p:sldId id="291" r:id="rId10"/>
    <p:sldId id="280" r:id="rId11"/>
    <p:sldId id="282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2" r:id="rId20"/>
    <p:sldId id="293" r:id="rId21"/>
    <p:sldId id="294" r:id="rId22"/>
    <p:sldId id="295" r:id="rId23"/>
    <p:sldId id="279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85A2BA89-FAE9-DDD8-45CF-771BF21062A8}" name="Cynthia Brennan" initials="CB" userId="S::cbaur@asha.org::97bdd7b6-b057-4828-a5e1-1799504c58d2" providerId="AD"/>
  <p188:author id="{B76749C9-E151-7DB1-C8DE-D9878B54D54B}" name="Kathleen Halverson" initials="KH" userId="S::khalvers@asha.org::c30aa468-3b00-4f46-80f8-fe2f0a15b8a1" providerId="AD"/>
  <p188:author id="{D3B565CB-33EE-AC6A-31F5-A2D9A9EE7535}" name="Brooke Hatfield" initials="BH" userId="S::bhatfield@asha.org::4d60a229-db22-4ad6-a572-41cee73c408b" providerId="AD"/>
  <p188:author id="{BE6A8BFF-63D2-D087-2A56-5FDE0C1AB10A}" name="Angela Morrell" initials="AM" userId="S::amorrell@asha.org::ce524e57-f56e-4eff-8d3a-cab4fd446d0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2C8C316-9A36-4F87-92C8-6A8B8E782781}" v="4" dt="2026-07-15T13:42:47.08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20" autoAdjust="0"/>
    <p:restoredTop sz="94660"/>
  </p:normalViewPr>
  <p:slideViewPr>
    <p:cSldViewPr snapToGrid="0">
      <p:cViewPr varScale="1">
        <p:scale>
          <a:sx n="63" d="100"/>
          <a:sy n="63" d="100"/>
        </p:scale>
        <p:origin x="66" y="8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8/10/relationships/authors" Target="author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ynthia Brennan" userId="97bdd7b6-b057-4828-a5e1-1799504c58d2" providerId="ADAL" clId="{94E65CCE-F407-40EF-8745-1EF85D320600}"/>
    <pc:docChg chg="custSel modSld">
      <pc:chgData name="Cynthia Brennan" userId="97bdd7b6-b057-4828-a5e1-1799504c58d2" providerId="ADAL" clId="{94E65CCE-F407-40EF-8745-1EF85D320600}" dt="2026-07-15T13:42:39.459" v="761" actId="20577"/>
      <pc:docMkLst>
        <pc:docMk/>
      </pc:docMkLst>
      <pc:sldChg chg="addSp modSp mod">
        <pc:chgData name="Cynthia Brennan" userId="97bdd7b6-b057-4828-a5e1-1799504c58d2" providerId="ADAL" clId="{94E65CCE-F407-40EF-8745-1EF85D320600}" dt="2026-06-30T15:49:14.378" v="163"/>
        <pc:sldMkLst>
          <pc:docMk/>
          <pc:sldMk cId="1853349280" sldId="257"/>
        </pc:sldMkLst>
        <pc:spChg chg="mod">
          <ac:chgData name="Cynthia Brennan" userId="97bdd7b6-b057-4828-a5e1-1799504c58d2" providerId="ADAL" clId="{94E65CCE-F407-40EF-8745-1EF85D320600}" dt="2026-06-30T15:46:51.951" v="25" actId="6549"/>
          <ac:spMkLst>
            <pc:docMk/>
            <pc:sldMk cId="1853349280" sldId="257"/>
            <ac:spMk id="2" creationId="{4D2790A5-7A33-6629-FE77-2F7D6755B8D0}"/>
          </ac:spMkLst>
        </pc:spChg>
        <pc:spChg chg="add mod">
          <ac:chgData name="Cynthia Brennan" userId="97bdd7b6-b057-4828-a5e1-1799504c58d2" providerId="ADAL" clId="{94E65CCE-F407-40EF-8745-1EF85D320600}" dt="2026-06-30T15:49:14.378" v="163"/>
          <ac:spMkLst>
            <pc:docMk/>
            <pc:sldMk cId="1853349280" sldId="257"/>
            <ac:spMk id="4" creationId="{F8716D1F-863E-C819-34AF-0196C6306BE1}"/>
          </ac:spMkLst>
        </pc:spChg>
      </pc:sldChg>
      <pc:sldChg chg="delSp modSp mod">
        <pc:chgData name="Cynthia Brennan" userId="97bdd7b6-b057-4828-a5e1-1799504c58d2" providerId="ADAL" clId="{94E65CCE-F407-40EF-8745-1EF85D320600}" dt="2026-06-30T15:49:12.865" v="162" actId="21"/>
        <pc:sldMkLst>
          <pc:docMk/>
          <pc:sldMk cId="1011614194" sldId="261"/>
        </pc:sldMkLst>
        <pc:spChg chg="mod">
          <ac:chgData name="Cynthia Brennan" userId="97bdd7b6-b057-4828-a5e1-1799504c58d2" providerId="ADAL" clId="{94E65CCE-F407-40EF-8745-1EF85D320600}" dt="2026-06-30T15:48:44.812" v="161" actId="20577"/>
          <ac:spMkLst>
            <pc:docMk/>
            <pc:sldMk cId="1011614194" sldId="261"/>
            <ac:spMk id="3" creationId="{ECCF381B-27CC-C03B-2F6E-40E13B9F5BC4}"/>
          </ac:spMkLst>
        </pc:spChg>
      </pc:sldChg>
      <pc:sldChg chg="modSp mod">
        <pc:chgData name="Cynthia Brennan" userId="97bdd7b6-b057-4828-a5e1-1799504c58d2" providerId="ADAL" clId="{94E65CCE-F407-40EF-8745-1EF85D320600}" dt="2026-06-30T15:52:44.243" v="362" actId="20577"/>
        <pc:sldMkLst>
          <pc:docMk/>
          <pc:sldMk cId="1487098820" sldId="265"/>
        </pc:sldMkLst>
        <pc:spChg chg="mod">
          <ac:chgData name="Cynthia Brennan" userId="97bdd7b6-b057-4828-a5e1-1799504c58d2" providerId="ADAL" clId="{94E65CCE-F407-40EF-8745-1EF85D320600}" dt="2026-06-30T15:51:55.826" v="241" actId="20577"/>
          <ac:spMkLst>
            <pc:docMk/>
            <pc:sldMk cId="1487098820" sldId="265"/>
            <ac:spMk id="2" creationId="{8AD47226-5CC7-822A-A70E-E83C395FBCB8}"/>
          </ac:spMkLst>
        </pc:spChg>
        <pc:spChg chg="mod">
          <ac:chgData name="Cynthia Brennan" userId="97bdd7b6-b057-4828-a5e1-1799504c58d2" providerId="ADAL" clId="{94E65CCE-F407-40EF-8745-1EF85D320600}" dt="2026-06-30T15:52:44.243" v="362" actId="20577"/>
          <ac:spMkLst>
            <pc:docMk/>
            <pc:sldMk cId="1487098820" sldId="265"/>
            <ac:spMk id="3" creationId="{34BA763D-6F31-3276-90FB-BB4841AE576A}"/>
          </ac:spMkLst>
        </pc:spChg>
      </pc:sldChg>
      <pc:sldChg chg="modSp mod">
        <pc:chgData name="Cynthia Brennan" userId="97bdd7b6-b057-4828-a5e1-1799504c58d2" providerId="ADAL" clId="{94E65CCE-F407-40EF-8745-1EF85D320600}" dt="2026-07-15T13:42:39.459" v="761" actId="20577"/>
        <pc:sldMkLst>
          <pc:docMk/>
          <pc:sldMk cId="278784660" sldId="279"/>
        </pc:sldMkLst>
        <pc:spChg chg="mod">
          <ac:chgData name="Cynthia Brennan" userId="97bdd7b6-b057-4828-a5e1-1799504c58d2" providerId="ADAL" clId="{94E65CCE-F407-40EF-8745-1EF85D320600}" dt="2026-07-15T13:42:39.459" v="761" actId="20577"/>
          <ac:spMkLst>
            <pc:docMk/>
            <pc:sldMk cId="278784660" sldId="279"/>
            <ac:spMk id="3" creationId="{B8D51D48-4170-EDD3-CFFA-1B0CE3731E97}"/>
          </ac:spMkLst>
        </pc:spChg>
      </pc:sldChg>
      <pc:sldChg chg="modSp mod">
        <pc:chgData name="Cynthia Brennan" userId="97bdd7b6-b057-4828-a5e1-1799504c58d2" providerId="ADAL" clId="{94E65CCE-F407-40EF-8745-1EF85D320600}" dt="2026-06-30T15:55:29.331" v="405" actId="20577"/>
        <pc:sldMkLst>
          <pc:docMk/>
          <pc:sldMk cId="2797727238" sldId="280"/>
        </pc:sldMkLst>
        <pc:spChg chg="mod">
          <ac:chgData name="Cynthia Brennan" userId="97bdd7b6-b057-4828-a5e1-1799504c58d2" providerId="ADAL" clId="{94E65CCE-F407-40EF-8745-1EF85D320600}" dt="2026-06-30T15:55:29.331" v="405" actId="20577"/>
          <ac:spMkLst>
            <pc:docMk/>
            <pc:sldMk cId="2797727238" sldId="280"/>
            <ac:spMk id="3" creationId="{FCF07673-646F-74F9-B2E9-E244475F3921}"/>
          </ac:spMkLst>
        </pc:spChg>
      </pc:sldChg>
      <pc:sldChg chg="modSp mod">
        <pc:chgData name="Cynthia Brennan" userId="97bdd7b6-b057-4828-a5e1-1799504c58d2" providerId="ADAL" clId="{94E65CCE-F407-40EF-8745-1EF85D320600}" dt="2026-06-30T15:51:03.679" v="229" actId="20577"/>
        <pc:sldMkLst>
          <pc:docMk/>
          <pc:sldMk cId="3894982995" sldId="281"/>
        </pc:sldMkLst>
        <pc:spChg chg="mod">
          <ac:chgData name="Cynthia Brennan" userId="97bdd7b6-b057-4828-a5e1-1799504c58d2" providerId="ADAL" clId="{94E65CCE-F407-40EF-8745-1EF85D320600}" dt="2026-06-30T15:49:41.068" v="187" actId="6549"/>
          <ac:spMkLst>
            <pc:docMk/>
            <pc:sldMk cId="3894982995" sldId="281"/>
            <ac:spMk id="2" creationId="{ABAC0583-A75B-19D0-8DF7-6D9FCEDAC821}"/>
          </ac:spMkLst>
        </pc:spChg>
        <pc:spChg chg="mod">
          <ac:chgData name="Cynthia Brennan" userId="97bdd7b6-b057-4828-a5e1-1799504c58d2" providerId="ADAL" clId="{94E65CCE-F407-40EF-8745-1EF85D320600}" dt="2026-06-30T15:51:03.679" v="229" actId="20577"/>
          <ac:spMkLst>
            <pc:docMk/>
            <pc:sldMk cId="3894982995" sldId="281"/>
            <ac:spMk id="3" creationId="{8116BA98-F352-65AA-9158-FE79A66335D2}"/>
          </ac:spMkLst>
        </pc:spChg>
      </pc:sldChg>
      <pc:sldChg chg="modSp mod">
        <pc:chgData name="Cynthia Brennan" userId="97bdd7b6-b057-4828-a5e1-1799504c58d2" providerId="ADAL" clId="{94E65CCE-F407-40EF-8745-1EF85D320600}" dt="2026-06-30T15:55:44.588" v="422" actId="20577"/>
        <pc:sldMkLst>
          <pc:docMk/>
          <pc:sldMk cId="3666068951" sldId="282"/>
        </pc:sldMkLst>
        <pc:spChg chg="mod">
          <ac:chgData name="Cynthia Brennan" userId="97bdd7b6-b057-4828-a5e1-1799504c58d2" providerId="ADAL" clId="{94E65CCE-F407-40EF-8745-1EF85D320600}" dt="2026-06-30T15:55:44.588" v="422" actId="20577"/>
          <ac:spMkLst>
            <pc:docMk/>
            <pc:sldMk cId="3666068951" sldId="282"/>
            <ac:spMk id="3" creationId="{FA1E0C4D-38C5-FE97-63DF-D02B8BCAC2BD}"/>
          </ac:spMkLst>
        </pc:spChg>
      </pc:sldChg>
      <pc:sldChg chg="modSp mod">
        <pc:chgData name="Cynthia Brennan" userId="97bdd7b6-b057-4828-a5e1-1799504c58d2" providerId="ADAL" clId="{94E65CCE-F407-40EF-8745-1EF85D320600}" dt="2026-06-30T15:56:29.587" v="461" actId="20577"/>
        <pc:sldMkLst>
          <pc:docMk/>
          <pc:sldMk cId="3823682048" sldId="284"/>
        </pc:sldMkLst>
        <pc:spChg chg="mod">
          <ac:chgData name="Cynthia Brennan" userId="97bdd7b6-b057-4828-a5e1-1799504c58d2" providerId="ADAL" clId="{94E65CCE-F407-40EF-8745-1EF85D320600}" dt="2026-06-30T15:55:50.225" v="425" actId="20577"/>
          <ac:spMkLst>
            <pc:docMk/>
            <pc:sldMk cId="3823682048" sldId="284"/>
            <ac:spMk id="2" creationId="{A8E8E476-F46D-0870-2E51-884E1DC80ED8}"/>
          </ac:spMkLst>
        </pc:spChg>
        <pc:spChg chg="mod">
          <ac:chgData name="Cynthia Brennan" userId="97bdd7b6-b057-4828-a5e1-1799504c58d2" providerId="ADAL" clId="{94E65CCE-F407-40EF-8745-1EF85D320600}" dt="2026-06-30T15:56:29.587" v="461" actId="20577"/>
          <ac:spMkLst>
            <pc:docMk/>
            <pc:sldMk cId="3823682048" sldId="284"/>
            <ac:spMk id="3" creationId="{43BCC1E2-DB4B-DAA0-78A5-127EDCBAC0C6}"/>
          </ac:spMkLst>
        </pc:spChg>
      </pc:sldChg>
      <pc:sldChg chg="modSp mod">
        <pc:chgData name="Cynthia Brennan" userId="97bdd7b6-b057-4828-a5e1-1799504c58d2" providerId="ADAL" clId="{94E65CCE-F407-40EF-8745-1EF85D320600}" dt="2026-06-30T15:56:53.889" v="471" actId="20577"/>
        <pc:sldMkLst>
          <pc:docMk/>
          <pc:sldMk cId="2059529925" sldId="285"/>
        </pc:sldMkLst>
        <pc:spChg chg="mod">
          <ac:chgData name="Cynthia Brennan" userId="97bdd7b6-b057-4828-a5e1-1799504c58d2" providerId="ADAL" clId="{94E65CCE-F407-40EF-8745-1EF85D320600}" dt="2026-06-30T15:56:53.889" v="471" actId="20577"/>
          <ac:spMkLst>
            <pc:docMk/>
            <pc:sldMk cId="2059529925" sldId="285"/>
            <ac:spMk id="3" creationId="{C13911B7-A48B-27D6-1478-2FB54E62F759}"/>
          </ac:spMkLst>
        </pc:spChg>
      </pc:sldChg>
      <pc:sldChg chg="modSp mod">
        <pc:chgData name="Cynthia Brennan" userId="97bdd7b6-b057-4828-a5e1-1799504c58d2" providerId="ADAL" clId="{94E65CCE-F407-40EF-8745-1EF85D320600}" dt="2026-06-30T15:57:13.883" v="487" actId="20577"/>
        <pc:sldMkLst>
          <pc:docMk/>
          <pc:sldMk cId="2672403636" sldId="286"/>
        </pc:sldMkLst>
        <pc:spChg chg="mod">
          <ac:chgData name="Cynthia Brennan" userId="97bdd7b6-b057-4828-a5e1-1799504c58d2" providerId="ADAL" clId="{94E65CCE-F407-40EF-8745-1EF85D320600}" dt="2026-06-30T15:57:13.883" v="487" actId="20577"/>
          <ac:spMkLst>
            <pc:docMk/>
            <pc:sldMk cId="2672403636" sldId="286"/>
            <ac:spMk id="3" creationId="{9454413F-8D80-78FF-01AC-173164A64352}"/>
          </ac:spMkLst>
        </pc:spChg>
      </pc:sldChg>
      <pc:sldChg chg="modSp mod">
        <pc:chgData name="Cynthia Brennan" userId="97bdd7b6-b057-4828-a5e1-1799504c58d2" providerId="ADAL" clId="{94E65CCE-F407-40EF-8745-1EF85D320600}" dt="2026-06-30T15:57:40.090" v="503" actId="20577"/>
        <pc:sldMkLst>
          <pc:docMk/>
          <pc:sldMk cId="1602999216" sldId="287"/>
        </pc:sldMkLst>
        <pc:spChg chg="mod">
          <ac:chgData name="Cynthia Brennan" userId="97bdd7b6-b057-4828-a5e1-1799504c58d2" providerId="ADAL" clId="{94E65CCE-F407-40EF-8745-1EF85D320600}" dt="2026-06-30T15:57:40.090" v="503" actId="20577"/>
          <ac:spMkLst>
            <pc:docMk/>
            <pc:sldMk cId="1602999216" sldId="287"/>
            <ac:spMk id="3" creationId="{6BCE20FC-6D1A-D596-FFB1-FABBBF518FF7}"/>
          </ac:spMkLst>
        </pc:spChg>
      </pc:sldChg>
      <pc:sldChg chg="modSp mod">
        <pc:chgData name="Cynthia Brennan" userId="97bdd7b6-b057-4828-a5e1-1799504c58d2" providerId="ADAL" clId="{94E65CCE-F407-40EF-8745-1EF85D320600}" dt="2026-06-30T15:58:13.048" v="540" actId="20577"/>
        <pc:sldMkLst>
          <pc:docMk/>
          <pc:sldMk cId="3738834459" sldId="288"/>
        </pc:sldMkLst>
        <pc:spChg chg="mod">
          <ac:chgData name="Cynthia Brennan" userId="97bdd7b6-b057-4828-a5e1-1799504c58d2" providerId="ADAL" clId="{94E65CCE-F407-40EF-8745-1EF85D320600}" dt="2026-06-30T15:58:13.048" v="540" actId="20577"/>
          <ac:spMkLst>
            <pc:docMk/>
            <pc:sldMk cId="3738834459" sldId="288"/>
            <ac:spMk id="3" creationId="{A75B7447-84DA-D73B-033A-1D295A757AA1}"/>
          </ac:spMkLst>
        </pc:spChg>
      </pc:sldChg>
      <pc:sldChg chg="modSp mod">
        <pc:chgData name="Cynthia Brennan" userId="97bdd7b6-b057-4828-a5e1-1799504c58d2" providerId="ADAL" clId="{94E65CCE-F407-40EF-8745-1EF85D320600}" dt="2026-06-30T16:02:22.985" v="592" actId="20577"/>
        <pc:sldMkLst>
          <pc:docMk/>
          <pc:sldMk cId="1476448883" sldId="289"/>
        </pc:sldMkLst>
        <pc:spChg chg="mod">
          <ac:chgData name="Cynthia Brennan" userId="97bdd7b6-b057-4828-a5e1-1799504c58d2" providerId="ADAL" clId="{94E65CCE-F407-40EF-8745-1EF85D320600}" dt="2026-06-30T16:02:22.985" v="592" actId="20577"/>
          <ac:spMkLst>
            <pc:docMk/>
            <pc:sldMk cId="1476448883" sldId="289"/>
            <ac:spMk id="3" creationId="{979CF449-5319-F5CD-C9AC-2C07DF9F70FC}"/>
          </ac:spMkLst>
        </pc:spChg>
      </pc:sldChg>
      <pc:sldChg chg="modSp mod modCm">
        <pc:chgData name="Cynthia Brennan" userId="97bdd7b6-b057-4828-a5e1-1799504c58d2" providerId="ADAL" clId="{94E65CCE-F407-40EF-8745-1EF85D320600}" dt="2026-07-15T13:41:30.709" v="709" actId="20577"/>
        <pc:sldMkLst>
          <pc:docMk/>
          <pc:sldMk cId="1012622721" sldId="290"/>
        </pc:sldMkLst>
        <pc:spChg chg="mod">
          <ac:chgData name="Cynthia Brennan" userId="97bdd7b6-b057-4828-a5e1-1799504c58d2" providerId="ADAL" clId="{94E65CCE-F407-40EF-8745-1EF85D320600}" dt="2026-07-15T13:41:30.709" v="709" actId="20577"/>
          <ac:spMkLst>
            <pc:docMk/>
            <pc:sldMk cId="1012622721" sldId="290"/>
            <ac:spMk id="3" creationId="{94FC7EFF-819E-2AF7-E031-3E6B11E93865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Cynthia Brennan" userId="97bdd7b6-b057-4828-a5e1-1799504c58d2" providerId="ADAL" clId="{94E65CCE-F407-40EF-8745-1EF85D320600}" dt="2026-07-15T13:41:30.709" v="709" actId="20577"/>
              <pc2:cmMkLst xmlns:pc2="http://schemas.microsoft.com/office/powerpoint/2019/9/main/command">
                <pc:docMk/>
                <pc:sldMk cId="1012622721" sldId="290"/>
                <pc2:cmMk id="{A54E01CA-E278-457C-AAEE-714DD73D468A}"/>
              </pc2:cmMkLst>
            </pc226:cmChg>
          </p:ext>
        </pc:extLst>
      </pc:sldChg>
      <pc:sldChg chg="modSp mod">
        <pc:chgData name="Cynthia Brennan" userId="97bdd7b6-b057-4828-a5e1-1799504c58d2" providerId="ADAL" clId="{94E65CCE-F407-40EF-8745-1EF85D320600}" dt="2026-06-30T15:53:06.492" v="364" actId="20577"/>
        <pc:sldMkLst>
          <pc:docMk/>
          <pc:sldMk cId="2856488361" sldId="291"/>
        </pc:sldMkLst>
        <pc:spChg chg="mod">
          <ac:chgData name="Cynthia Brennan" userId="97bdd7b6-b057-4828-a5e1-1799504c58d2" providerId="ADAL" clId="{94E65CCE-F407-40EF-8745-1EF85D320600}" dt="2026-06-30T15:53:06.492" v="364" actId="20577"/>
          <ac:spMkLst>
            <pc:docMk/>
            <pc:sldMk cId="2856488361" sldId="291"/>
            <ac:spMk id="3" creationId="{BF39273E-9289-832C-2C08-E38B5B445E75}"/>
          </ac:spMkLst>
        </pc:spChg>
      </pc:sldChg>
      <pc:sldChg chg="modSp mod">
        <pc:chgData name="Cynthia Brennan" userId="97bdd7b6-b057-4828-a5e1-1799504c58d2" providerId="ADAL" clId="{94E65CCE-F407-40EF-8745-1EF85D320600}" dt="2026-06-30T16:03:38.491" v="617" actId="20577"/>
        <pc:sldMkLst>
          <pc:docMk/>
          <pc:sldMk cId="1747319020" sldId="292"/>
        </pc:sldMkLst>
        <pc:spChg chg="mod">
          <ac:chgData name="Cynthia Brennan" userId="97bdd7b6-b057-4828-a5e1-1799504c58d2" providerId="ADAL" clId="{94E65CCE-F407-40EF-8745-1EF85D320600}" dt="2026-06-30T16:02:54.531" v="597" actId="20577"/>
          <ac:spMkLst>
            <pc:docMk/>
            <pc:sldMk cId="1747319020" sldId="292"/>
            <ac:spMk id="2" creationId="{992423A7-CAFE-C604-9920-73F09FFF32A4}"/>
          </ac:spMkLst>
        </pc:spChg>
        <pc:spChg chg="mod">
          <ac:chgData name="Cynthia Brennan" userId="97bdd7b6-b057-4828-a5e1-1799504c58d2" providerId="ADAL" clId="{94E65CCE-F407-40EF-8745-1EF85D320600}" dt="2026-06-30T16:03:38.491" v="617" actId="20577"/>
          <ac:spMkLst>
            <pc:docMk/>
            <pc:sldMk cId="1747319020" sldId="292"/>
            <ac:spMk id="3" creationId="{A811872F-28C8-454C-1F36-37CD4CF585B8}"/>
          </ac:spMkLst>
        </pc:spChg>
      </pc:sldChg>
      <pc:sldChg chg="modSp mod">
        <pc:chgData name="Cynthia Brennan" userId="97bdd7b6-b057-4828-a5e1-1799504c58d2" providerId="ADAL" clId="{94E65CCE-F407-40EF-8745-1EF85D320600}" dt="2026-06-30T16:05:22.064" v="650" actId="404"/>
        <pc:sldMkLst>
          <pc:docMk/>
          <pc:sldMk cId="3267094792" sldId="293"/>
        </pc:sldMkLst>
        <pc:spChg chg="mod">
          <ac:chgData name="Cynthia Brennan" userId="97bdd7b6-b057-4828-a5e1-1799504c58d2" providerId="ADAL" clId="{94E65CCE-F407-40EF-8745-1EF85D320600}" dt="2026-06-30T16:05:22.064" v="650" actId="404"/>
          <ac:spMkLst>
            <pc:docMk/>
            <pc:sldMk cId="3267094792" sldId="293"/>
            <ac:spMk id="3" creationId="{72F8422F-4404-0658-0747-7FEE0C8C8090}"/>
          </ac:spMkLst>
        </pc:spChg>
      </pc:sldChg>
      <pc:sldChg chg="modSp mod">
        <pc:chgData name="Cynthia Brennan" userId="97bdd7b6-b057-4828-a5e1-1799504c58d2" providerId="ADAL" clId="{94E65CCE-F407-40EF-8745-1EF85D320600}" dt="2026-06-30T16:05:58.694" v="660" actId="20577"/>
        <pc:sldMkLst>
          <pc:docMk/>
          <pc:sldMk cId="2289776163" sldId="294"/>
        </pc:sldMkLst>
        <pc:spChg chg="mod">
          <ac:chgData name="Cynthia Brennan" userId="97bdd7b6-b057-4828-a5e1-1799504c58d2" providerId="ADAL" clId="{94E65CCE-F407-40EF-8745-1EF85D320600}" dt="2026-06-30T16:05:58.694" v="660" actId="20577"/>
          <ac:spMkLst>
            <pc:docMk/>
            <pc:sldMk cId="2289776163" sldId="294"/>
            <ac:spMk id="3" creationId="{5A9F1C36-9790-026B-8A00-3E28EF372E2E}"/>
          </ac:spMkLst>
        </pc:spChg>
      </pc:sldChg>
      <pc:sldChg chg="modSp mod">
        <pc:chgData name="Cynthia Brennan" userId="97bdd7b6-b057-4828-a5e1-1799504c58d2" providerId="ADAL" clId="{94E65CCE-F407-40EF-8745-1EF85D320600}" dt="2026-06-30T16:07:03.381" v="677" actId="20577"/>
        <pc:sldMkLst>
          <pc:docMk/>
          <pc:sldMk cId="2749297938" sldId="295"/>
        </pc:sldMkLst>
        <pc:spChg chg="mod">
          <ac:chgData name="Cynthia Brennan" userId="97bdd7b6-b057-4828-a5e1-1799504c58d2" providerId="ADAL" clId="{94E65CCE-F407-40EF-8745-1EF85D320600}" dt="2026-06-30T16:07:03.381" v="677" actId="20577"/>
          <ac:spMkLst>
            <pc:docMk/>
            <pc:sldMk cId="2749297938" sldId="295"/>
            <ac:spMk id="3" creationId="{0FEBF1E1-82DC-6C35-A7B1-28A53489F3B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8F4C3E-C14E-443B-A5FA-AFC2A0F9FB91}" type="datetimeFigureOut">
              <a:rPr lang="en-US" smtClean="0"/>
              <a:t>7/15/2026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1A8E6C-FE75-4458-A224-776F4F251D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7694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D8CCFD-B981-FD9C-40CF-4E0C004A5B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692A74-F3EB-AFB3-F2B6-15E9EE83F9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E79AB7-ED3E-594A-D676-52ADA340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5CA96D-189B-97F0-0F33-6DEF02FE0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0B98E0-899C-81C2-4A2C-DAC3B9644B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6932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FCE60-F02A-A8BC-6F28-D0A7AB0FA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3C6E142-1384-A383-FA8B-E63C5C61AD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243D5A-1B1F-1BF6-21FA-D28D1D994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ACB472-B3EB-22A9-5F5D-74F359973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3EB618B-AB98-3D57-5277-F25FBA06A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069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2028467-593C-5587-4E56-BE942987D4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C68548-1B44-A131-5033-C9482EC125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E2413F-7BB1-5D19-51CD-473331FF48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939850-4244-DE63-D4D6-5DCB16084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2D2BF4-B179-BEAF-DEA2-30C8C6206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5922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73ECFE-4A53-7BAE-D23E-5AB3AA334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DF5FB3-B484-5510-13F2-0D5BDE7F2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8C2834-D21B-1D2B-4BBC-38476EBE0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FC3820-652D-6BB1-C896-21BB4FBCE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17D66D-AF97-5127-7545-9012F65B18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06991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9928A7-B8AA-53F3-8C92-11360B6E58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291F42-6783-0D6E-EE8F-C81A427723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83228-49EF-2572-9F43-586DA052FC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34547-235C-6D53-C7E6-027C097AE6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0CB7AC-F505-34CE-79CD-754FE8516D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2097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CB8FA-A068-9721-D99C-41F6A4BE7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091CA6-3445-9760-702B-BBCD39F34C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E2FDE19-C63B-AF8D-2E78-081ECFD684D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980126-7564-CC8D-73BC-6C040BFB1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708239-D9C7-06F8-B069-531154937D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061ED8-97B1-486B-B79B-8B5BBAAB8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7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8D043-97F1-DED5-1481-EE47BE590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E234F9-77F2-D362-5646-E390E2C6E5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3B88B6-A527-19EF-2FD3-25AF00C479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C44FAE-7DB9-D736-6807-04EBBA212A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2BD2C0F-1342-C385-362B-89ED41E79F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DA6424-AF2B-8569-50F0-08EE6831F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BEAB4D-6D67-90FD-642E-35C6A3543C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4189495-6796-5A03-EFFF-100C4F0F5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10463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F4F7E-B79D-A3B6-512B-C44F449EDE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F30F5AD-1060-D64B-ED63-0192CC35B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0E5A37-54B0-83B9-6EA8-9FBED52DD2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CF3ED-8C2A-A0BC-D022-E4A01B098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94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DA37428-D3F0-E500-845E-08AB4085D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1C200C-1DB4-E0BC-ABCA-04ED6DF06F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715165-AF74-5F62-3454-95BA57F5F6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4662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16D39-91AB-43FC-0AB2-19920C509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B18A04-1020-244D-0267-FF46170098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7742B9-0F33-5E72-7B32-F679F28C25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FD5060-23E3-471E-746F-0AEDE101F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93DCAC2-7009-9E2F-5CFD-2C3146C45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362795-7298-BE44-3FF7-D140FFFDA9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9926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D2C1D6-8F1C-8F38-D107-FEDB74FF8A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9DC9585-AE98-A018-99F7-98083E9F16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6B1ABA8-E3C4-BB17-4034-7C89250401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42E5FB-CC4B-96CF-5270-25A9C0CA95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F37F23-DD06-47A6-A5FB-D954C42B511C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AB4473-050A-F242-F718-8B18D61895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04D447-D246-35B8-A056-5FF7A70FC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282A9F-285C-474E-BB84-4F1F95FCD0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389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B64964-D754-36C5-FE9A-535CC0902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4AE524A-B960-A492-D090-60CA4CC540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20B052-F8D7-92BB-4400-D293445E0F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2F37F23-DD06-47A6-A5FB-D954C42B511C}" type="datetimeFigureOut">
              <a:rPr lang="en-US" smtClean="0"/>
              <a:t>7/15/2026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E6A27A-C005-9313-993A-D139F73882D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9B8270-8235-7678-DD60-AD27037C09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9282A9F-285C-474E-BB84-4F1F95FCD02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676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sha.org/siteassets/slp/schools/gyo-readiness-scale-for-universities.pdf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sha.org/siteassets/slp/schools/gyo-readiness-scale-for-universities.pdf" TargetMode="External"/><Relationship Id="rId2" Type="http://schemas.openxmlformats.org/officeDocument/2006/relationships/hyperlink" Target="https://www.asha.org/slp/schools/grow-your-own-school-based-slp-or-slpa-programs/budget-considerations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schools@asha.or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10" name="Freeform: Shape 9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rgbClr val="EFEFEF"/>
            </a:solidFill>
          </a:ln>
          <a:effectLst>
            <a:outerShdw blurRad="139700" sx="102000" sy="102000" algn="ctr" rotWithShape="0">
              <a:schemeClr val="bg1">
                <a:lumMod val="85000"/>
                <a:alpha val="38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2" name="Freeform: Shape 11">
            <a:extLst>
              <a:ext uri="{FF2B5EF4-FFF2-40B4-BE49-F238E27FC236}">
                <a16:creationId xmlns:a16="http://schemas.microsoft.com/office/drawing/2014/main" id="{C7F28D52-2A5F-4D23-81AE-7CB8B591C7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D2790A5-7A33-6629-FE77-2F7D6755B8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3" y="1442769"/>
            <a:ext cx="9144000" cy="3320874"/>
          </a:xfrm>
        </p:spPr>
        <p:txBody>
          <a:bodyPr anchor="ctr">
            <a:normAutofit fontScale="90000"/>
          </a:bodyPr>
          <a:lstStyle/>
          <a:p>
            <a:r>
              <a:rPr lang="en-US" sz="6100" dirty="0"/>
              <a:t>Exploring a University </a:t>
            </a:r>
            <a:br>
              <a:rPr lang="en-US" sz="6100" dirty="0"/>
            </a:br>
            <a:r>
              <a:rPr lang="en-US" sz="6100" dirty="0"/>
              <a:t>Grow Your Own Program for SLPs/SLPAs:</a:t>
            </a:r>
            <a:br>
              <a:rPr lang="en-US" sz="6100" dirty="0"/>
            </a:br>
            <a:r>
              <a:rPr lang="en-US" sz="3600" dirty="0"/>
              <a:t>Strengthening Clinical Education and Expanding Access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716D1F-863E-C819-34AF-0196C6306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0" y="6356350"/>
            <a:ext cx="10515600" cy="365125"/>
          </a:xfrm>
        </p:spPr>
        <p:txBody>
          <a:bodyPr/>
          <a:lstStyle/>
          <a:p>
            <a:r>
              <a:rPr lang="en-US" dirty="0"/>
              <a:t>This template is consensus-based, is provided as a resource for ASHA members, and does not represent official ASHA policy.</a:t>
            </a:r>
          </a:p>
        </p:txBody>
      </p:sp>
    </p:spTree>
    <p:extLst>
      <p:ext uri="{BB962C8B-B14F-4D97-AF65-F5344CB8AC3E}">
        <p14:creationId xmlns:p14="http://schemas.microsoft.com/office/powerpoint/2010/main" val="18533492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C4A31-B987-4C65-E531-87465EA52A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Domain 2: Human Capacity and Supervision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911B7-A48B-27D6-1478-2FB54E62F7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Ready universities have: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Aptos"/>
              <a:cs typeface="Segoe UI"/>
            </a:endParaRPr>
          </a:p>
          <a:p>
            <a:r>
              <a:rPr lang="en-US" dirty="0">
                <a:latin typeface="Aptos"/>
                <a:cs typeface="Segoe UI"/>
              </a:rPr>
              <a:t>adequate faculty and clinical educator capacity;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commitment to high-quality supervision standards; and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structures to support district-based supervisors.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5299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CB70B1-222A-AAD9-3E4B-058E66042A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Domain 3: Financial Readiness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4413F-8D80-78FF-01AC-173164A643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Ready universities can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Aptos"/>
              <a:cs typeface="Segoe UI"/>
            </a:endParaRPr>
          </a:p>
          <a:p>
            <a:r>
              <a:rPr lang="en-US" dirty="0">
                <a:latin typeface="Aptos"/>
                <a:cs typeface="Segoe UI"/>
              </a:rPr>
              <a:t>sustain tuition models for GYO cohorts;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support or coordinate financial aid options; and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align budgets for faculty workload, supervision, and coordination.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403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4C5BA-3FAB-4153-D029-BB838C18F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Domain 4: Operational and Administrative Capacity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CE20FC-6D1A-D596-FFB1-FABBBF518F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Readiness indicators include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Aptos"/>
              <a:cs typeface="Segoe UI"/>
            </a:endParaRPr>
          </a:p>
          <a:p>
            <a:r>
              <a:rPr lang="en-US" dirty="0">
                <a:latin typeface="Aptos"/>
                <a:cs typeface="Segoe UI"/>
              </a:rPr>
              <a:t>memorandum of understanding (MOU) templates for district partnerships;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clear onboarding processes for district clinicians; and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systems to track clinical hours, competencies, and evaluations.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29992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512FC0-9CE0-BC9C-3DB1-C0EC2FC60A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Domain 5: Academic and Program Coordination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5B7447-84DA-D73B-033A-1D295A757A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Universities are ready when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Aptos"/>
              <a:cs typeface="Segoe UI"/>
            </a:endParaRPr>
          </a:p>
          <a:p>
            <a:r>
              <a:rPr lang="en-US" dirty="0">
                <a:latin typeface="Aptos"/>
                <a:cs typeface="Segoe UI"/>
              </a:rPr>
              <a:t>coursework and practicum schedules allow pathways for working adults;</a:t>
            </a:r>
          </a:p>
          <a:p>
            <a:r>
              <a:rPr lang="en-US" dirty="0">
                <a:latin typeface="Aptos"/>
                <a:cs typeface="Segoe UI"/>
              </a:rPr>
              <a:t>placement requirements align with district opportunities; and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faculty and district teams communicate consistently.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88344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42202-1A66-9848-E6BD-3707EA51B6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Domain 6: Commitment to GYO Culture and Retention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9CF449-5319-F5CD-C9AC-2C07DF9F70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Readiness includes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Aptos"/>
              <a:cs typeface="Segoe UI"/>
            </a:endParaRPr>
          </a:p>
          <a:p>
            <a:r>
              <a:rPr lang="en-US" dirty="0">
                <a:latin typeface="Aptos"/>
                <a:cs typeface="Segoe UI"/>
              </a:rPr>
              <a:t>a university-wide commitment to inclusive admissions pathways;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support systems for adult learners and district-based students; and</a:t>
            </a:r>
            <a:endParaRPr lang="en-US" dirty="0"/>
          </a:p>
          <a:p>
            <a:r>
              <a:rPr lang="en-US" dirty="0">
                <a:latin typeface="Aptos"/>
                <a:cs typeface="Segoe UI"/>
              </a:rPr>
              <a:t>a strong focus on culturally responsive preparation.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64488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F233D-1F0D-DAA2-2D5A-C99332242D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Our University's Readiness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FC7EFF-819E-2AF7-E031-3E6B11E938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</a:pPr>
            <a:r>
              <a:rPr lang="en-US" dirty="0"/>
              <a:t>Areas of strength include...</a:t>
            </a:r>
          </a:p>
          <a:p>
            <a:pPr>
              <a:buFont typeface="Arial"/>
            </a:pPr>
            <a:r>
              <a:rPr lang="en-US" dirty="0"/>
              <a:t>Priority growth areas include...</a:t>
            </a:r>
          </a:p>
          <a:p>
            <a:pPr>
              <a:buFont typeface="Arial"/>
            </a:pPr>
            <a:r>
              <a:rPr lang="en-US" dirty="0"/>
              <a:t>Overall readiness: </a:t>
            </a:r>
          </a:p>
          <a:p>
            <a:pPr marL="971550" lvl="1" indent="-285750">
              <a:buFont typeface="Courier New,monospace"/>
              <a:buChar char="o"/>
            </a:pPr>
            <a:r>
              <a:rPr lang="en-US" dirty="0"/>
              <a:t>55–72: Ready to Launch</a:t>
            </a:r>
          </a:p>
          <a:p>
            <a:pPr marL="971550" lvl="1" indent="-285750">
              <a:buFont typeface="Courier New,monospace"/>
              <a:buChar char="o"/>
            </a:pPr>
            <a:r>
              <a:rPr lang="en-US" dirty="0"/>
              <a:t>37–54: Developing / Partially Ready</a:t>
            </a:r>
          </a:p>
          <a:p>
            <a:pPr marL="971550" lvl="1" indent="-285750">
              <a:buFont typeface="Courier New,monospace"/>
              <a:buChar char="o"/>
            </a:pPr>
            <a:r>
              <a:rPr lang="en-US" dirty="0"/>
              <a:t>18–36: Capacity Building Needed</a:t>
            </a:r>
          </a:p>
          <a:p>
            <a:pPr marL="971550" lvl="1" indent="-285750">
              <a:buFont typeface="Courier New,monospace"/>
              <a:buChar char="o"/>
            </a:pPr>
            <a:endParaRPr lang="en-US" dirty="0"/>
          </a:p>
          <a:p>
            <a:pPr indent="0">
              <a:buNone/>
            </a:pPr>
            <a:r>
              <a:rPr lang="en-US" dirty="0"/>
              <a:t>**Customize this slide with results from the </a:t>
            </a:r>
            <a:r>
              <a:rPr lang="en-US" i="1" dirty="0">
                <a:hlinkClick r:id="rId2"/>
              </a:rPr>
              <a:t>Grow Your Own Readiness Scale for Universities</a:t>
            </a:r>
            <a:r>
              <a:rPr lang="en-US" i="1" dirty="0"/>
              <a:t> </a:t>
            </a:r>
            <a:r>
              <a:rPr lang="en-US" dirty="0"/>
              <a:t>[PDF]</a:t>
            </a:r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62272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2423A7-CAFE-C604-9920-73F09FFF32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3969" y="384663"/>
            <a:ext cx="10515600" cy="1325563"/>
          </a:xfrm>
        </p:spPr>
        <p:txBody>
          <a:bodyPr/>
          <a:lstStyle/>
          <a:p>
            <a:r>
              <a:rPr lang="en-US" dirty="0"/>
              <a:t>Roadmap: 6 to 12 Month Capacity-Building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11872F-28C8-454C-1F36-37CD4CF585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3970" y="1825625"/>
            <a:ext cx="11365522" cy="4742107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2600" b="1" dirty="0">
                <a:latin typeface="Aptos"/>
                <a:cs typeface="Segoe UI"/>
              </a:rPr>
              <a:t>Key Focus Areas:</a:t>
            </a:r>
            <a:endParaRPr lang="en-US" sz="2600" dirty="0">
              <a:latin typeface="Aptos"/>
            </a:endParaRPr>
          </a:p>
          <a:p>
            <a:r>
              <a:rPr lang="en-US" sz="2600" dirty="0">
                <a:latin typeface="Aptos"/>
                <a:cs typeface="Segoe UI"/>
              </a:rPr>
              <a:t>Strengthen faculty and supervisor capacity.</a:t>
            </a:r>
            <a:endParaRPr lang="en-US" sz="2600" dirty="0">
              <a:latin typeface="Aptos"/>
            </a:endParaRPr>
          </a:p>
          <a:p>
            <a:r>
              <a:rPr lang="en-US" sz="2600" dirty="0">
                <a:latin typeface="Aptos"/>
                <a:cs typeface="Segoe UI"/>
              </a:rPr>
              <a:t>Align academic and clinical education systems.</a:t>
            </a:r>
            <a:endParaRPr lang="en-US" sz="2600" dirty="0">
              <a:latin typeface="Aptos"/>
            </a:endParaRPr>
          </a:p>
          <a:p>
            <a:r>
              <a:rPr lang="en-US" sz="2600" dirty="0">
                <a:latin typeface="Aptos"/>
                <a:cs typeface="Segoe UI"/>
              </a:rPr>
              <a:t>Develop sustainable financial and workload structures.</a:t>
            </a:r>
            <a:endParaRPr lang="en-US" sz="2600" dirty="0">
              <a:latin typeface="Aptos"/>
            </a:endParaRPr>
          </a:p>
          <a:p>
            <a:r>
              <a:rPr lang="en-US" sz="2600" dirty="0">
                <a:latin typeface="Aptos"/>
                <a:cs typeface="Segoe UI"/>
              </a:rPr>
              <a:t>Formalize agreements with district partners.</a:t>
            </a:r>
            <a:endParaRPr lang="en-US" sz="2600" dirty="0">
              <a:latin typeface="Aptos"/>
            </a:endParaRPr>
          </a:p>
          <a:p>
            <a:r>
              <a:rPr lang="en-US" sz="2600" dirty="0">
                <a:latin typeface="Aptos"/>
                <a:cs typeface="Segoe UI"/>
              </a:rPr>
              <a:t>Coordinate district‑based placements.</a:t>
            </a:r>
            <a:endParaRPr lang="en-US" sz="2600" dirty="0">
              <a:latin typeface="Aptos"/>
            </a:endParaRPr>
          </a:p>
          <a:p>
            <a:r>
              <a:rPr lang="en-US" sz="2600" dirty="0">
                <a:latin typeface="Aptos"/>
                <a:cs typeface="Segoe UI"/>
              </a:rPr>
              <a:t>Prepare for program launch and first cohort.</a:t>
            </a:r>
            <a:endParaRPr lang="en-US" sz="2600" dirty="0">
              <a:latin typeface="Aptos"/>
            </a:endParaRPr>
          </a:p>
          <a:p>
            <a:pPr marL="0" indent="0">
              <a:buNone/>
            </a:pPr>
            <a:endParaRPr lang="en-US" sz="2600" dirty="0">
              <a:latin typeface="Aptos"/>
              <a:cs typeface="Segoe UI"/>
            </a:endParaRPr>
          </a:p>
          <a:p>
            <a:pPr marL="0" indent="0">
              <a:buNone/>
            </a:pPr>
            <a:r>
              <a:rPr lang="en-US" sz="2600" dirty="0">
                <a:latin typeface="Aptos"/>
                <a:cs typeface="Segoe UI"/>
              </a:rPr>
              <a:t>The 6 to 12-month capacity‑building plan outlines the essential steps that the university must complete before enrolling a GYO SLP/SLPA cohort. </a:t>
            </a:r>
          </a:p>
          <a:p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7473190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344E09-5AF9-98E3-EE66-6A56E643C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Sample GYO Launch Timeline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F8422F-4404-0658-0747-7FEE0C8C8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latin typeface="Aptos"/>
                <a:cs typeface="Segoe UI"/>
              </a:rPr>
              <a:t>Year 1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Aptos"/>
                <a:cs typeface="Segoe UI"/>
              </a:rPr>
              <a:t>Months 0–3:  Internal readiness assessment, leadership alignment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>
                <a:latin typeface="Aptos"/>
                <a:cs typeface="Segoe UI"/>
              </a:rPr>
              <a:t>Months 3–6:  Faculty/supervisor preparation, academic and clinical system adjustments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>
                <a:latin typeface="Aptos"/>
                <a:cs typeface="Segoe UI"/>
              </a:rPr>
              <a:t>Months 6–9:  Finalize district partnership agreements</a:t>
            </a:r>
            <a:endParaRPr lang="en-US" sz="2000" dirty="0"/>
          </a:p>
          <a:p>
            <a:pPr>
              <a:lnSpc>
                <a:spcPct val="150000"/>
              </a:lnSpc>
            </a:pPr>
            <a:r>
              <a:rPr lang="en-US" sz="2000" dirty="0">
                <a:latin typeface="Aptos"/>
                <a:cs typeface="Segoe UI"/>
              </a:rPr>
              <a:t>Months 9–12:  Pilot placements, recruit first cohort</a:t>
            </a:r>
            <a:endParaRPr lang="en-US" sz="2000" dirty="0"/>
          </a:p>
          <a:p>
            <a:pPr marL="0" indent="0">
              <a:lnSpc>
                <a:spcPct val="150000"/>
              </a:lnSpc>
              <a:buNone/>
            </a:pPr>
            <a:r>
              <a:rPr lang="en-US" sz="2000" dirty="0">
                <a:latin typeface="Aptos"/>
                <a:cs typeface="Segoe UI"/>
              </a:rPr>
              <a:t>Year 2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latin typeface="Aptos"/>
                <a:cs typeface="Segoe UI"/>
              </a:rPr>
              <a:t>Launch full GYO SLP/SLPA cohort</a:t>
            </a:r>
            <a:endParaRPr lang="en-US" sz="2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09479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A18BBC-8C03-D900-E9B8-C95CF0FF57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Decisions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F1C36-9790-026B-8A00-3E28EF372E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Leadership is asked to: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Aptos"/>
              <a:cs typeface="Segoe UI"/>
            </a:endParaRPr>
          </a:p>
          <a:p>
            <a:pPr marL="514350" indent="-514350"/>
            <a:r>
              <a:rPr lang="en-US" dirty="0">
                <a:latin typeface="Aptos"/>
                <a:cs typeface="Segoe UI"/>
              </a:rPr>
              <a:t>Approve the development of a GYO partnership</a:t>
            </a:r>
            <a:endParaRPr lang="en-US" dirty="0"/>
          </a:p>
          <a:p>
            <a:pPr marL="514350" indent="-514350"/>
            <a:r>
              <a:rPr lang="en-US" dirty="0">
                <a:latin typeface="Aptos"/>
                <a:cs typeface="Segoe UI"/>
              </a:rPr>
              <a:t>Name a university project lead or project team</a:t>
            </a:r>
            <a:endParaRPr lang="en-US" dirty="0"/>
          </a:p>
          <a:p>
            <a:pPr marL="514350" indent="-514350"/>
            <a:r>
              <a:rPr lang="en-US" dirty="0">
                <a:latin typeface="Aptos"/>
                <a:cs typeface="Segoe UI"/>
              </a:rPr>
              <a:t>Authorize MOU exploration with district(s)</a:t>
            </a:r>
            <a:endParaRPr lang="en-US" dirty="0"/>
          </a:p>
          <a:p>
            <a:pPr marL="514350" indent="-514350"/>
            <a:r>
              <a:rPr lang="en-US" dirty="0">
                <a:latin typeface="Aptos"/>
                <a:cs typeface="Segoe UI"/>
              </a:rPr>
              <a:t>Support budget planning for faculty/coordination</a:t>
            </a:r>
          </a:p>
          <a:p>
            <a:pPr marL="514350" indent="-514350"/>
            <a:r>
              <a:rPr lang="en-US" dirty="0">
                <a:latin typeface="Aptos"/>
                <a:cs typeface="Segoe UI"/>
              </a:rPr>
              <a:t>Endorse</a:t>
            </a:r>
            <a:r>
              <a:rPr lang="en-US" dirty="0"/>
              <a:t> cohort size and recruitment strategy based on (a) district workforce need and (b) university supervision and placement capacity</a:t>
            </a:r>
            <a:endParaRPr lang="en-US" dirty="0">
              <a:latin typeface="Aptos"/>
              <a:cs typeface="Segoe UI"/>
            </a:endParaRPr>
          </a:p>
          <a:p>
            <a:pPr marL="514350" indent="-514350"/>
            <a:endParaRPr lang="en-US" dirty="0">
              <a:cs typeface="Segoe UI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77616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C1981-E6BD-C73F-00E9-6D31FA5A99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Closing: Why This Matters 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EBF1E1-82DC-6C35-A7B1-28A53489F3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/>
              <a:t>A GYO partnership will</a:t>
            </a:r>
          </a:p>
          <a:p>
            <a:pPr marL="0" indent="0">
              <a:buNone/>
            </a:pPr>
            <a:endParaRPr lang="en-US" dirty="0"/>
          </a:p>
          <a:p>
            <a:pPr marL="514350" indent="-514350"/>
            <a:r>
              <a:rPr lang="en-US" dirty="0"/>
              <a:t>strengthen university-district relationships;</a:t>
            </a:r>
          </a:p>
          <a:p>
            <a:pPr marL="514350" indent="-514350"/>
            <a:r>
              <a:rPr lang="en-US" dirty="0"/>
              <a:t>address regional workforce shortages;</a:t>
            </a:r>
          </a:p>
          <a:p>
            <a:pPr marL="514350" indent="-514350"/>
            <a:r>
              <a:rPr lang="en-US" dirty="0"/>
              <a:t>expand access for local communities;</a:t>
            </a:r>
          </a:p>
          <a:p>
            <a:pPr marL="514350" indent="-514350"/>
            <a:r>
              <a:rPr lang="en-US" dirty="0"/>
              <a:t>improve culturally responsive practice;</a:t>
            </a:r>
          </a:p>
          <a:p>
            <a:pPr marL="514350" indent="-514350"/>
            <a:r>
              <a:rPr lang="en-US" dirty="0"/>
              <a:t>enhance the university’s role as a leader in innovation; and</a:t>
            </a:r>
          </a:p>
          <a:p>
            <a:pPr marL="514350" indent="-514350"/>
            <a:r>
              <a:rPr lang="en-US" dirty="0"/>
              <a:t>improve outcomes for children and families.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92979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76A444-EF38-8058-13D1-629D40F8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F381B-27CC-C03B-2F6E-40E13B9F5B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rabicPeriod"/>
            </a:pPr>
            <a:r>
              <a:rPr lang="en-US" dirty="0"/>
              <a:t>Understanding the Need</a:t>
            </a:r>
          </a:p>
          <a:p>
            <a:pPr marL="514350" indent="-514350">
              <a:buAutoNum type="arabicPeriod"/>
            </a:pPr>
            <a:r>
              <a:rPr lang="en-US" dirty="0"/>
              <a:t>What Is a Grow Your Own (GYO) program for SLPs/SLPAs?</a:t>
            </a:r>
          </a:p>
          <a:p>
            <a:pPr marL="514350" indent="-514350">
              <a:buAutoNum type="arabicPeriod"/>
            </a:pPr>
            <a:r>
              <a:rPr lang="en-US" dirty="0"/>
              <a:t>Why GYO Matters for Universities</a:t>
            </a:r>
          </a:p>
          <a:p>
            <a:pPr marL="514350" indent="-514350">
              <a:buAutoNum type="arabicPeriod"/>
            </a:pPr>
            <a:r>
              <a:rPr lang="en-US" dirty="0"/>
              <a:t>Readiness Framework Overview</a:t>
            </a:r>
          </a:p>
          <a:p>
            <a:pPr marL="514350" indent="-514350">
              <a:buAutoNum type="arabicPeriod"/>
            </a:pPr>
            <a:r>
              <a:rPr lang="en-US" dirty="0"/>
              <a:t>University Readiness Snapshot</a:t>
            </a:r>
          </a:p>
          <a:p>
            <a:pPr marL="514350" indent="-514350">
              <a:buAutoNum type="arabicPeriod"/>
            </a:pPr>
            <a:r>
              <a:rPr lang="en-US" dirty="0"/>
              <a:t>Capacity-Building Roadmap</a:t>
            </a:r>
          </a:p>
          <a:p>
            <a:pPr marL="514350" indent="-514350">
              <a:buAutoNum type="arabicPeriod"/>
            </a:pPr>
            <a:r>
              <a:rPr lang="en-US" dirty="0"/>
              <a:t>Program Models and Investment</a:t>
            </a:r>
          </a:p>
          <a:p>
            <a:pPr marL="514350" indent="-514350">
              <a:buAutoNum type="arabicPeriod"/>
            </a:pPr>
            <a:r>
              <a:rPr lang="en-US" dirty="0"/>
              <a:t>Launch Timeline and Decision Points</a:t>
            </a:r>
          </a:p>
        </p:txBody>
      </p:sp>
    </p:spTree>
    <p:extLst>
      <p:ext uri="{BB962C8B-B14F-4D97-AF65-F5344CB8AC3E}">
        <p14:creationId xmlns:p14="http://schemas.microsoft.com/office/powerpoint/2010/main" val="10116141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0854DA-56FA-C319-0C58-63CEACB119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4B5FD-190A-9969-2051-AB1B9C1D3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D51D48-4170-EDD3-CFFA-1B0CE3731E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effectLst/>
              </a:rPr>
              <a:t>Explore these resources for more information on pursuing a </a:t>
            </a:r>
            <a:r>
              <a:rPr lang="en-US" dirty="0"/>
              <a:t>GYO program for SLPs/SLPAs for your university:</a:t>
            </a:r>
            <a:endParaRPr lang="en-US" dirty="0">
              <a:effectLst/>
            </a:endParaRPr>
          </a:p>
          <a:p>
            <a:pPr marL="0" indent="0">
              <a:buNone/>
            </a:pPr>
            <a:endParaRPr lang="en-US" dirty="0"/>
          </a:p>
          <a:p>
            <a:pPr marL="457200" indent="-457200">
              <a:buFont typeface="Arial"/>
              <a:buChar char="•"/>
            </a:pPr>
            <a:r>
              <a:rPr lang="en-US" sz="2400" dirty="0">
                <a:hlinkClick r:id="rId2"/>
              </a:rPr>
              <a:t>Grow Your Own School-Based SLP or SLPA Programs</a:t>
            </a:r>
            <a:endParaRPr lang="en-US" sz="2400" dirty="0"/>
          </a:p>
          <a:p>
            <a:pPr marL="457200" indent="-457200">
              <a:buFont typeface="Arial"/>
              <a:buChar char="•"/>
            </a:pPr>
            <a:r>
              <a:rPr lang="en-US" sz="2400" dirty="0">
                <a:hlinkClick r:id="rId3"/>
              </a:rPr>
              <a:t>University Readiness Scale</a:t>
            </a:r>
            <a:r>
              <a:rPr lang="en-US" sz="2400" dirty="0"/>
              <a:t> [PDF]</a:t>
            </a:r>
          </a:p>
          <a:p>
            <a:pPr marL="457200" indent="-457200">
              <a:buFont typeface="Arial"/>
              <a:buChar char="•"/>
            </a:pPr>
            <a:r>
              <a:rPr lang="en-US" sz="2400" dirty="0">
                <a:hlinkClick r:id="rId2"/>
              </a:rPr>
              <a:t>Budget Considerations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***Questions? Email </a:t>
            </a:r>
            <a:r>
              <a:rPr lang="en-US" dirty="0">
                <a:hlinkClick r:id="rId4"/>
              </a:rPr>
              <a:t>schools@asha.org</a:t>
            </a:r>
            <a:r>
              <a:rPr lang="en-US" dirty="0"/>
              <a:t> and let us know how we can support you.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84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C0583-A75B-19D0-8DF7-6D9FCEDAC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Grow Your Own (GYO) Program for SLPs/SLPAs?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6BA98-F352-65AA-9158-FE79A6633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en-US" sz="3200" dirty="0">
                <a:latin typeface="Aptos"/>
                <a:cs typeface="Segoe UI"/>
              </a:rPr>
              <a:t>It’s a collaborative partnership where. . .</a:t>
            </a:r>
            <a:endParaRPr lang="en-US" sz="3200" dirty="0">
              <a:latin typeface="Aptos"/>
            </a:endParaRPr>
          </a:p>
          <a:p>
            <a:r>
              <a:rPr lang="en-US" sz="3200" dirty="0">
                <a:latin typeface="Aptos"/>
                <a:cs typeface="Segoe UI"/>
              </a:rPr>
              <a:t>people already connected to the school district (</a:t>
            </a:r>
            <a:r>
              <a:rPr lang="en-US" sz="3200" dirty="0" err="1">
                <a:latin typeface="Aptos"/>
                <a:cs typeface="Segoe UI"/>
              </a:rPr>
              <a:t>e.g.,staff</a:t>
            </a:r>
            <a:r>
              <a:rPr lang="en-US" sz="3200" dirty="0">
                <a:latin typeface="Aptos"/>
                <a:cs typeface="Segoe UI"/>
              </a:rPr>
              <a:t> or community members) become SLPs or SLPAs;</a:t>
            </a:r>
            <a:endParaRPr lang="en-US" sz="3200" dirty="0">
              <a:latin typeface="Aptos"/>
            </a:endParaRPr>
          </a:p>
          <a:p>
            <a:r>
              <a:rPr lang="en-US" sz="3200" dirty="0">
                <a:latin typeface="Aptos"/>
                <a:cs typeface="Segoe UI"/>
              </a:rPr>
              <a:t>the university provides the required coursework, training, and clinical education; and</a:t>
            </a:r>
            <a:endParaRPr lang="en-US" sz="3200" dirty="0">
              <a:latin typeface="Aptos"/>
            </a:endParaRPr>
          </a:p>
          <a:p>
            <a:r>
              <a:rPr lang="en-US" sz="3200" dirty="0">
                <a:latin typeface="Aptos"/>
                <a:cs typeface="Segoe UI"/>
              </a:rPr>
              <a:t>the school district provides real‑world practice settings, mentorship, and on‑the‑job support.</a:t>
            </a:r>
            <a:endParaRPr lang="en-US" sz="3200" dirty="0">
              <a:latin typeface="Apto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9829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417DE-D04C-5EDE-6136-8FB623517D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B6F7A0-C04C-B3B0-D412-A95B134B38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773697" cy="1325563"/>
          </a:xfrm>
        </p:spPr>
        <p:txBody>
          <a:bodyPr/>
          <a:lstStyle/>
          <a:p>
            <a:r>
              <a:rPr lang="en-US"/>
              <a:t>Understanding the Workforce Need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DD44E2-A5C1-0FE7-0ED7-084DA1D21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550102-D25D-1D39-41CB-2BCBB14EA5AE}"/>
              </a:ext>
            </a:extLst>
          </p:cNvPr>
          <p:cNvSpPr txBox="1"/>
          <p:nvPr/>
        </p:nvSpPr>
        <p:spPr>
          <a:xfrm>
            <a:off x="1167113" y="1803721"/>
            <a:ext cx="9028253" cy="467820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800"/>
              <a:t>School districts face:</a:t>
            </a:r>
            <a:endParaRPr lang="en-US" sz="2800" dirty="0"/>
          </a:p>
          <a:p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/>
              <a:t>Persistent SLP/SLPA shortages</a:t>
            </a:r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 dirty="0"/>
              <a:t>Rising caseload deman</a:t>
            </a:r>
            <a:r>
              <a:rPr lang="en-US" sz="2800"/>
              <a:t>ds</a:t>
            </a:r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/>
              <a:t>Difficulty recruiting diverse and multilingual candidates</a:t>
            </a:r>
            <a:endParaRPr lang="en-US" sz="2800" dirty="0"/>
          </a:p>
          <a:p>
            <a:pPr marL="285750" indent="-285750">
              <a:buFont typeface="Arial"/>
              <a:buChar char="•"/>
            </a:pPr>
            <a:r>
              <a:rPr lang="en-US" sz="2800"/>
              <a:t>The need for more stable, community-rooted pathways</a:t>
            </a: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r>
              <a:rPr lang="en-US" sz="2800"/>
              <a:t>Our university can be part of the solution through a mutually beneficial, structured partnership.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0726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312F4E-DC5F-2446-DB61-DD95F553B5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D47226-5CC7-822A-A70E-E83C395FBC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Embracing the 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BA763D-6F31-3276-90FB-BB4841AE57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285750" indent="-285750"/>
            <a:r>
              <a:rPr lang="en-US" sz="3200" dirty="0"/>
              <a:t>As a university, we can capitalize on a unique opportunity: The chance to create a high-impact, innovative partnership model that connects</a:t>
            </a:r>
          </a:p>
          <a:p>
            <a:pPr marL="742950" lvl="1" indent="-285750">
              <a:lnSpc>
                <a:spcPct val="100000"/>
              </a:lnSpc>
            </a:pPr>
            <a:r>
              <a:rPr lang="en-US" sz="3200" dirty="0"/>
              <a:t>the university’s communication sciences and disorders program;</a:t>
            </a:r>
          </a:p>
          <a:p>
            <a:pPr marL="742950" lvl="1" indent="-285750">
              <a:lnSpc>
                <a:spcPct val="150000"/>
              </a:lnSpc>
            </a:pPr>
            <a:r>
              <a:rPr lang="en-US" sz="3200" dirty="0"/>
              <a:t>local school district(s); and</a:t>
            </a:r>
          </a:p>
          <a:p>
            <a:pPr marL="742950" lvl="1" indent="-285750">
              <a:lnSpc>
                <a:spcPct val="150000"/>
              </a:lnSpc>
            </a:pPr>
            <a:r>
              <a:rPr lang="en-US" sz="3200" dirty="0"/>
              <a:t>community-based talent pipelines.</a:t>
            </a:r>
          </a:p>
        </p:txBody>
      </p:sp>
    </p:spTree>
    <p:extLst>
      <p:ext uri="{BB962C8B-B14F-4D97-AF65-F5344CB8AC3E}">
        <p14:creationId xmlns:p14="http://schemas.microsoft.com/office/powerpoint/2010/main" val="14870988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C3B457-73EF-A1E1-E793-EF3A11F3D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GYO Plans for SLPs/SLPAs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9273E-9289-832C-2C08-E38B5B445E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SLP Pathway</a:t>
            </a:r>
          </a:p>
          <a:p>
            <a:pPr>
              <a:buFont typeface="Arial"/>
            </a:pPr>
            <a:r>
              <a:rPr lang="en-US" dirty="0"/>
              <a:t>University partnership</a:t>
            </a:r>
          </a:p>
          <a:p>
            <a:pPr>
              <a:buFont typeface="Arial"/>
            </a:pPr>
            <a:r>
              <a:rPr lang="en-US" dirty="0"/>
              <a:t>Graduate-level coursework</a:t>
            </a:r>
          </a:p>
          <a:p>
            <a:pPr>
              <a:buFont typeface="Arial"/>
            </a:pPr>
            <a:r>
              <a:rPr lang="en-US" dirty="0"/>
              <a:t>Clinical practicum or residency</a:t>
            </a:r>
            <a:br>
              <a:rPr lang="en-US" dirty="0"/>
            </a:br>
            <a:endParaRPr lang="en-US" dirty="0"/>
          </a:p>
          <a:p>
            <a:pPr marL="0" indent="0">
              <a:buNone/>
            </a:pPr>
            <a:r>
              <a:rPr lang="en-US" dirty="0"/>
              <a:t>SLPA Pathway</a:t>
            </a:r>
          </a:p>
          <a:p>
            <a:pPr>
              <a:buFont typeface="Arial"/>
            </a:pPr>
            <a:r>
              <a:rPr lang="en-US" dirty="0"/>
              <a:t>University partnership or certificate/apprenticeship model</a:t>
            </a:r>
          </a:p>
          <a:p>
            <a:pPr>
              <a:buFont typeface="Arial"/>
            </a:pPr>
            <a:r>
              <a:rPr lang="en-US" dirty="0"/>
              <a:t>Faster training timeline</a:t>
            </a:r>
          </a:p>
          <a:p>
            <a:pPr>
              <a:buFont typeface="Arial"/>
            </a:pPr>
            <a:r>
              <a:rPr lang="en-US" dirty="0"/>
              <a:t>Lower-cost entry point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488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EBEE0D-0E95-C58F-0E6F-8661403357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Why GYO Matters for </a:t>
            </a:r>
            <a:r>
              <a:rPr lang="en-US" dirty="0"/>
              <a:t>Universities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F07673-646F-74F9-B2E9-E244475F39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26881"/>
            <a:ext cx="1051560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Expands enrollment potential</a:t>
            </a:r>
          </a:p>
          <a:p>
            <a:r>
              <a:rPr lang="en-US" dirty="0"/>
              <a:t>Increases access for nontraditional and local candidates</a:t>
            </a:r>
          </a:p>
          <a:p>
            <a:r>
              <a:rPr lang="en-US" dirty="0"/>
              <a:t>Enhances clinical education through long-term placements</a:t>
            </a:r>
          </a:p>
          <a:p>
            <a:r>
              <a:rPr lang="en-US" dirty="0"/>
              <a:t>Strengthens institutional reputation and community impact</a:t>
            </a:r>
          </a:p>
          <a:p>
            <a:r>
              <a:rPr lang="en-US" dirty="0"/>
              <a:t>Aligns with university goals (e.g., equity, workforce impact, and access)</a:t>
            </a:r>
          </a:p>
        </p:txBody>
      </p:sp>
    </p:spTree>
    <p:extLst>
      <p:ext uri="{BB962C8B-B14F-4D97-AF65-F5344CB8AC3E}">
        <p14:creationId xmlns:p14="http://schemas.microsoft.com/office/powerpoint/2010/main" val="27977272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6ACCAC-5729-AD9A-CC27-6DACD89F48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Readiness for GYO SLP/SLPA Program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E0C4D-38C5-FE97-63DF-D02B8BCAC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US" dirty="0">
                <a:latin typeface="Aptos Display"/>
              </a:rPr>
              <a:t>Six domains guide university readiness: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/>
              <a:t>Workforce Need and Strategic Alignment</a:t>
            </a:r>
          </a:p>
          <a:p>
            <a:pPr marL="514350" indent="-514350">
              <a:buAutoNum type="arabicPeriod"/>
            </a:pPr>
            <a:r>
              <a:rPr lang="en-US" dirty="0"/>
              <a:t>Human Capacity and Supervision</a:t>
            </a:r>
          </a:p>
          <a:p>
            <a:pPr marL="514350" indent="-514350">
              <a:buAutoNum type="arabicPeriod"/>
            </a:pPr>
            <a:r>
              <a:rPr lang="en-US" dirty="0"/>
              <a:t>Financial Readiness</a:t>
            </a:r>
          </a:p>
          <a:p>
            <a:pPr marL="514350" indent="-514350">
              <a:buAutoNum type="arabicPeriod"/>
            </a:pPr>
            <a:r>
              <a:rPr lang="en-US" dirty="0"/>
              <a:t>Operational and Administrative Capacity</a:t>
            </a:r>
          </a:p>
          <a:p>
            <a:pPr marL="514350" indent="-514350">
              <a:buAutoNum type="arabicPeriod"/>
            </a:pPr>
            <a:r>
              <a:rPr lang="en-US" dirty="0"/>
              <a:t>Academic and Program Coordination</a:t>
            </a:r>
          </a:p>
          <a:p>
            <a:pPr marL="514350" indent="-514350">
              <a:buAutoNum type="arabicPeriod"/>
            </a:pPr>
            <a:r>
              <a:rPr lang="en-US" dirty="0"/>
              <a:t>Commitment to GYO Culture and Retention</a:t>
            </a:r>
          </a:p>
          <a:p>
            <a:pPr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6068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8E476-F46D-0870-2E51-884E1DC80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en-US" dirty="0"/>
            </a:br>
            <a:r>
              <a:rPr lang="en-US" dirty="0"/>
              <a:t>Domain 1: Workforce Need and Strategic Alignment</a:t>
            </a:r>
          </a:p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BCC1E2-DB4B-DAA0-78A5-127EDCBAC0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US" dirty="0">
                <a:latin typeface="Aptos"/>
                <a:cs typeface="Segoe UI"/>
              </a:rPr>
              <a:t>A university is ready when it has: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Aptos"/>
              <a:cs typeface="Segoe UI"/>
            </a:endParaRPr>
          </a:p>
          <a:p>
            <a:r>
              <a:rPr lang="en-US" dirty="0"/>
              <a:t>a clear understanding of regional SLP/SLPA workforce needs, informed by district partner data such as projected vacancies and expected GYO cohort size;</a:t>
            </a:r>
          </a:p>
          <a:p>
            <a:r>
              <a:rPr lang="en-US" dirty="0">
                <a:cs typeface="Segoe UI"/>
              </a:rPr>
              <a:t>alignment</a:t>
            </a:r>
            <a:r>
              <a:rPr lang="en-US" dirty="0">
                <a:latin typeface="Aptos"/>
                <a:cs typeface="Segoe UI"/>
              </a:rPr>
              <a:t> with university goals (e.g., equity, workforce impact, and access); and</a:t>
            </a:r>
          </a:p>
          <a:p>
            <a:r>
              <a:rPr lang="en-US" dirty="0">
                <a:latin typeface="Aptos"/>
                <a:cs typeface="Segoe UI"/>
              </a:rPr>
              <a:t>leadership support across academic and clinical departments.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Aptos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682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1c2736-64e7-4368-9e28-84156f3a522a">
      <Terms xmlns="http://schemas.microsoft.com/office/infopath/2007/PartnerControls"/>
    </lcf76f155ced4ddcb4097134ff3c332f>
    <TaxCatchAll xmlns="1d87cc27-ba4a-46c3-a486-ad973ae51569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11FF5130EFBE4393FCDC365DCFCC5C" ma:contentTypeVersion="18" ma:contentTypeDescription="Create a new document." ma:contentTypeScope="" ma:versionID="8804c83da6ef530612cace67d3bb3c0b">
  <xsd:schema xmlns:xsd="http://www.w3.org/2001/XMLSchema" xmlns:xs="http://www.w3.org/2001/XMLSchema" xmlns:p="http://schemas.microsoft.com/office/2006/metadata/properties" xmlns:ns2="1d1c2736-64e7-4368-9e28-84156f3a522a" xmlns:ns3="1d87cc27-ba4a-46c3-a486-ad973ae51569" targetNamespace="http://schemas.microsoft.com/office/2006/metadata/properties" ma:root="true" ma:fieldsID="21fff2a4a3bb333e9389b7a9d1768c2f" ns2:_="" ns3:_="">
    <xsd:import namespace="1d1c2736-64e7-4368-9e28-84156f3a522a"/>
    <xsd:import namespace="1d87cc27-ba4a-46c3-a486-ad973ae515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1c2736-64e7-4368-9e28-84156f3a52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AutoKeyPoints" ma:index="1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02fd663b-f12d-4793-8d0f-f31da22be46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7cc27-ba4a-46c3-a486-ad973ae51569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0930e220-c943-4965-871b-6a0e45702f5f}" ma:internalName="TaxCatchAll" ma:showField="CatchAllData" ma:web="1d87cc27-ba4a-46c3-a486-ad973ae515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8AF132A-E8D3-434F-A4D1-0264D342FFB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AD16494-C8AA-4641-9191-BDD35239B127}">
  <ds:schemaRefs>
    <ds:schemaRef ds:uri="1d1c2736-64e7-4368-9e28-84156f3a522a"/>
    <ds:schemaRef ds:uri="1d87cc27-ba4a-46c3-a486-ad973ae51569"/>
    <ds:schemaRef ds:uri="http://schemas.microsoft.com/office/2006/documentManagement/types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22D81369-9873-447E-919E-48ECA31438F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1c2736-64e7-4368-9e28-84156f3a522a"/>
    <ds:schemaRef ds:uri="1d87cc27-ba4a-46c3-a486-ad973ae515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0a0685af-ce28-4b2d-9daf-12622c77878c}" enabled="0" method="" siteId="{0a0685af-ce28-4b2d-9daf-12622c77878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803</TotalTime>
  <Words>959</Words>
  <Application>Microsoft Office PowerPoint</Application>
  <PresentationFormat>Widescreen</PresentationFormat>
  <Paragraphs>144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Aptos</vt:lpstr>
      <vt:lpstr>Aptos Display</vt:lpstr>
      <vt:lpstr>Arial</vt:lpstr>
      <vt:lpstr>Calibri</vt:lpstr>
      <vt:lpstr>Courier New,monospace</vt:lpstr>
      <vt:lpstr>Segoe UI</vt:lpstr>
      <vt:lpstr>Office Theme</vt:lpstr>
      <vt:lpstr>Exploring a University  Grow Your Own Program for SLPs/SLPAs: Strengthening Clinical Education and Expanding Access</vt:lpstr>
      <vt:lpstr>Agenda</vt:lpstr>
      <vt:lpstr>What Is a Grow Your Own (GYO) Program for SLPs/SLPAs?</vt:lpstr>
      <vt:lpstr>Understanding the Workforce Need</vt:lpstr>
      <vt:lpstr>Embracing the Opportunity</vt:lpstr>
      <vt:lpstr>GYO Plans for SLPs/SLPAs</vt:lpstr>
      <vt:lpstr>Why GYO Matters for Universities</vt:lpstr>
      <vt:lpstr>Readiness for GYO SLP/SLPA Program</vt:lpstr>
      <vt:lpstr> Domain 1: Workforce Need and Strategic Alignment </vt:lpstr>
      <vt:lpstr>Domain 2: Human Capacity and Supervision</vt:lpstr>
      <vt:lpstr>Domain 3: Financial Readiness</vt:lpstr>
      <vt:lpstr>Domain 4: Operational and Administrative Capacity</vt:lpstr>
      <vt:lpstr>Domain 5: Academic and Program Coordination</vt:lpstr>
      <vt:lpstr>Domain 6: Commitment to GYO Culture and Retention</vt:lpstr>
      <vt:lpstr>Our University's Readiness</vt:lpstr>
      <vt:lpstr>Roadmap: 6 to 12 Month Capacity-Building Plan</vt:lpstr>
      <vt:lpstr>Sample GYO Launch Timeline</vt:lpstr>
      <vt:lpstr>Decisions</vt:lpstr>
      <vt:lpstr>Closing: Why This Matters Now</vt:lpstr>
      <vt:lpstr>Additional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Angela Morrell</dc:creator>
  <cp:lastModifiedBy>Cynthia Brennan</cp:lastModifiedBy>
  <cp:revision>372</cp:revision>
  <dcterms:created xsi:type="dcterms:W3CDTF">2025-01-03T18:30:01Z</dcterms:created>
  <dcterms:modified xsi:type="dcterms:W3CDTF">2026-07-15T13:43:09Z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0x0101005C11FF5130EFBE4393FCDC365DCFCC5C</vt:lpwstr>
  </property>
  <property fmtid="{D5CDD505-2E9C-101B-9397-08002B2CF9AE}" pid="3" name="MediaServiceImageTags">
    <vt:lpwstr/>
  </property>
</Properties>
</file>