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sldIdLst>
    <p:sldId id="257" r:id="rId5"/>
    <p:sldId id="261" r:id="rId6"/>
    <p:sldId id="265" r:id="rId7"/>
    <p:sldId id="282" r:id="rId8"/>
    <p:sldId id="258" r:id="rId9"/>
    <p:sldId id="298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4" r:id="rId21"/>
    <p:sldId id="295" r:id="rId22"/>
    <p:sldId id="296" r:id="rId23"/>
    <p:sldId id="297" r:id="rId24"/>
    <p:sldId id="27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EC04775-C06E-654E-ACB4-8D3C20CBB626}" name="Stacey Glasgow" initials="SG" userId="S::sglasgow@asha.org::2b6a9258-0660-4a4c-86d9-4fab7236394e" providerId="AD"/>
  <p188:author id="{85A2BA89-FAE9-DDD8-45CF-771BF21062A8}" name="Cynthia Brennan" initials="CB" userId="S::cbaur@asha.org::97bdd7b6-b057-4828-a5e1-1799504c58d2" providerId="AD"/>
  <p188:author id="{A23CE5C8-C80E-F478-889C-5B4101E34BC9}" name="Lisa Rai Mabry-Price" initials="LM" userId="S::lmabrypr@asha.org::42285d9f-6571-4d20-af4b-2789abf24fd2" providerId="AD"/>
  <p188:author id="{B76749C9-E151-7DB1-C8DE-D9878B54D54B}" name="Kathleen Halverson" initials="KH" userId="S::khalvers@asha.org::c30aa468-3b00-4f46-80f8-fe2f0a15b8a1" providerId="AD"/>
  <p188:author id="{D3B565CB-33EE-AC6A-31F5-A2D9A9EE7535}" name="Brooke Hatfield" initials="BH" userId="S::bhatfield@asha.org::4d60a229-db22-4ad6-a572-41cee73c408b" providerId="AD"/>
  <p188:author id="{E9F174F7-EB9C-EA0B-FECA-BA9162515872}" name="Lauren Arner" initials="LA" userId="S::larner@asha.org::4caecf40-b0c2-43bf-b19f-2888bf248a93" providerId="AD"/>
  <p188:author id="{BE6A8BFF-63D2-D087-2A56-5FDE0C1AB10A}" name="Angela Morrell" initials="AM" userId="S::amorrell@asha.org::ce524e57-f56e-4eff-8d3a-cab4fd446d0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2BEBFF-5FFF-443D-BF61-4213E97BCEDE}" v="5" dt="2026-07-15T13:40:13.0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ynthia Brennan" userId="97bdd7b6-b057-4828-a5e1-1799504c58d2" providerId="ADAL" clId="{94E65CCE-F407-40EF-8745-1EF85D320600}"/>
    <pc:docChg chg="undo custSel modSld">
      <pc:chgData name="Cynthia Brennan" userId="97bdd7b6-b057-4828-a5e1-1799504c58d2" providerId="ADAL" clId="{94E65CCE-F407-40EF-8745-1EF85D320600}" dt="2026-07-15T13:40:13.944" v="687" actId="20577"/>
      <pc:docMkLst>
        <pc:docMk/>
      </pc:docMkLst>
      <pc:sldChg chg="addSp modSp mod">
        <pc:chgData name="Cynthia Brennan" userId="97bdd7b6-b057-4828-a5e1-1799504c58d2" providerId="ADAL" clId="{94E65CCE-F407-40EF-8745-1EF85D320600}" dt="2026-06-30T15:49:07.339" v="624"/>
        <pc:sldMkLst>
          <pc:docMk/>
          <pc:sldMk cId="1853349280" sldId="257"/>
        </pc:sldMkLst>
        <pc:spChg chg="mod">
          <ac:chgData name="Cynthia Brennan" userId="97bdd7b6-b057-4828-a5e1-1799504c58d2" providerId="ADAL" clId="{94E65CCE-F407-40EF-8745-1EF85D320600}" dt="2026-06-30T15:14:00.248" v="25" actId="20577"/>
          <ac:spMkLst>
            <pc:docMk/>
            <pc:sldMk cId="1853349280" sldId="257"/>
            <ac:spMk id="2" creationId="{4D2790A5-7A33-6629-FE77-2F7D6755B8D0}"/>
          </ac:spMkLst>
        </pc:spChg>
        <pc:spChg chg="add mod">
          <ac:chgData name="Cynthia Brennan" userId="97bdd7b6-b057-4828-a5e1-1799504c58d2" providerId="ADAL" clId="{94E65CCE-F407-40EF-8745-1EF85D320600}" dt="2026-06-30T15:49:07.339" v="624"/>
          <ac:spMkLst>
            <pc:docMk/>
            <pc:sldMk cId="1853349280" sldId="257"/>
            <ac:spMk id="3" creationId="{178B893B-48E4-1724-AF93-530C2776B2CA}"/>
          </ac:spMkLst>
        </pc:spChg>
      </pc:sldChg>
      <pc:sldChg chg="addSp delSp modSp mod">
        <pc:chgData name="Cynthia Brennan" userId="97bdd7b6-b057-4828-a5e1-1799504c58d2" providerId="ADAL" clId="{94E65CCE-F407-40EF-8745-1EF85D320600}" dt="2026-06-30T15:49:10.477" v="625" actId="478"/>
        <pc:sldMkLst>
          <pc:docMk/>
          <pc:sldMk cId="1011614194" sldId="261"/>
        </pc:sldMkLst>
        <pc:spChg chg="mod">
          <ac:chgData name="Cynthia Brennan" userId="97bdd7b6-b057-4828-a5e1-1799504c58d2" providerId="ADAL" clId="{94E65CCE-F407-40EF-8745-1EF85D320600}" dt="2026-06-30T15:15:29.704" v="75" actId="20577"/>
          <ac:spMkLst>
            <pc:docMk/>
            <pc:sldMk cId="1011614194" sldId="261"/>
            <ac:spMk id="3" creationId="{ECCF381B-27CC-C03B-2F6E-40E13B9F5BC4}"/>
          </ac:spMkLst>
        </pc:spChg>
      </pc:sldChg>
      <pc:sldChg chg="modSp mod modCm">
        <pc:chgData name="Cynthia Brennan" userId="97bdd7b6-b057-4828-a5e1-1799504c58d2" providerId="ADAL" clId="{94E65CCE-F407-40EF-8745-1EF85D320600}" dt="2026-07-15T13:40:13.944" v="687" actId="20577"/>
        <pc:sldMkLst>
          <pc:docMk/>
          <pc:sldMk cId="278784660" sldId="279"/>
        </pc:sldMkLst>
        <pc:spChg chg="mod">
          <ac:chgData name="Cynthia Brennan" userId="97bdd7b6-b057-4828-a5e1-1799504c58d2" providerId="ADAL" clId="{94E65CCE-F407-40EF-8745-1EF85D320600}" dt="2026-07-15T13:40:13.944" v="687" actId="20577"/>
          <ac:spMkLst>
            <pc:docMk/>
            <pc:sldMk cId="278784660" sldId="279"/>
            <ac:spMk id="3" creationId="{B8D51D48-4170-EDD3-CFFA-1B0CE3731E97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Cynthia Brennan" userId="97bdd7b6-b057-4828-a5e1-1799504c58d2" providerId="ADAL" clId="{94E65CCE-F407-40EF-8745-1EF85D320600}" dt="2026-06-30T15:29:07.344" v="622" actId="20577"/>
              <pc2:cmMkLst xmlns:pc2="http://schemas.microsoft.com/office/powerpoint/2019/9/main/command">
                <pc:docMk/>
                <pc:sldMk cId="278784660" sldId="279"/>
                <pc2:cmMk id="{2D444773-F494-4A35-9B5B-3A0205A8D008}"/>
              </pc2:cmMkLst>
            </pc226:cmChg>
          </p:ext>
        </pc:extLst>
      </pc:sldChg>
      <pc:sldChg chg="modSp mod">
        <pc:chgData name="Cynthia Brennan" userId="97bdd7b6-b057-4828-a5e1-1799504c58d2" providerId="ADAL" clId="{94E65CCE-F407-40EF-8745-1EF85D320600}" dt="2026-06-30T15:49:30.661" v="626" actId="20577"/>
        <pc:sldMkLst>
          <pc:docMk/>
          <pc:sldMk cId="1834710039" sldId="282"/>
        </pc:sldMkLst>
        <pc:spChg chg="mod">
          <ac:chgData name="Cynthia Brennan" userId="97bdd7b6-b057-4828-a5e1-1799504c58d2" providerId="ADAL" clId="{94E65CCE-F407-40EF-8745-1EF85D320600}" dt="2026-06-30T15:49:30.661" v="626" actId="20577"/>
          <ac:spMkLst>
            <pc:docMk/>
            <pc:sldMk cId="1834710039" sldId="282"/>
            <ac:spMk id="2" creationId="{472CEA4A-6740-4F2A-6DF1-C6A225ED6822}"/>
          </ac:spMkLst>
        </pc:spChg>
        <pc:spChg chg="mod">
          <ac:chgData name="Cynthia Brennan" userId="97bdd7b6-b057-4828-a5e1-1799504c58d2" providerId="ADAL" clId="{94E65CCE-F407-40EF-8745-1EF85D320600}" dt="2026-06-30T15:20:26.621" v="107" actId="20577"/>
          <ac:spMkLst>
            <pc:docMk/>
            <pc:sldMk cId="1834710039" sldId="282"/>
            <ac:spMk id="3" creationId="{B99E72EC-DE28-5668-EAD8-0DF09A43DE87}"/>
          </ac:spMkLst>
        </pc:spChg>
      </pc:sldChg>
      <pc:sldChg chg="modSp mod">
        <pc:chgData name="Cynthia Brennan" userId="97bdd7b6-b057-4828-a5e1-1799504c58d2" providerId="ADAL" clId="{94E65CCE-F407-40EF-8745-1EF85D320600}" dt="2026-06-30T15:21:24.884" v="152" actId="20577"/>
        <pc:sldMkLst>
          <pc:docMk/>
          <pc:sldMk cId="808053006" sldId="284"/>
        </pc:sldMkLst>
        <pc:spChg chg="mod">
          <ac:chgData name="Cynthia Brennan" userId="97bdd7b6-b057-4828-a5e1-1799504c58d2" providerId="ADAL" clId="{94E65CCE-F407-40EF-8745-1EF85D320600}" dt="2026-06-30T15:21:24.884" v="152" actId="20577"/>
          <ac:spMkLst>
            <pc:docMk/>
            <pc:sldMk cId="808053006" sldId="284"/>
            <ac:spMk id="3" creationId="{239837F1-8C8A-D534-2264-33B98E92F168}"/>
          </ac:spMkLst>
        </pc:spChg>
      </pc:sldChg>
      <pc:sldChg chg="modSp mod">
        <pc:chgData name="Cynthia Brennan" userId="97bdd7b6-b057-4828-a5e1-1799504c58d2" providerId="ADAL" clId="{94E65CCE-F407-40EF-8745-1EF85D320600}" dt="2026-06-30T15:21:43.341" v="190" actId="20577"/>
        <pc:sldMkLst>
          <pc:docMk/>
          <pc:sldMk cId="4135523980" sldId="285"/>
        </pc:sldMkLst>
        <pc:spChg chg="mod">
          <ac:chgData name="Cynthia Brennan" userId="97bdd7b6-b057-4828-a5e1-1799504c58d2" providerId="ADAL" clId="{94E65CCE-F407-40EF-8745-1EF85D320600}" dt="2026-06-30T15:21:31.049" v="155" actId="20577"/>
          <ac:spMkLst>
            <pc:docMk/>
            <pc:sldMk cId="4135523980" sldId="285"/>
            <ac:spMk id="2" creationId="{20DEFC79-087C-56E5-F858-C48A6C9D76B7}"/>
          </ac:spMkLst>
        </pc:spChg>
        <pc:spChg chg="mod">
          <ac:chgData name="Cynthia Brennan" userId="97bdd7b6-b057-4828-a5e1-1799504c58d2" providerId="ADAL" clId="{94E65CCE-F407-40EF-8745-1EF85D320600}" dt="2026-06-30T15:21:43.341" v="190" actId="20577"/>
          <ac:spMkLst>
            <pc:docMk/>
            <pc:sldMk cId="4135523980" sldId="285"/>
            <ac:spMk id="3" creationId="{E3FDCDE2-8BFD-D1CB-9D5F-7A0B944A9C1C}"/>
          </ac:spMkLst>
        </pc:spChg>
      </pc:sldChg>
      <pc:sldChg chg="modSp mod">
        <pc:chgData name="Cynthia Brennan" userId="97bdd7b6-b057-4828-a5e1-1799504c58d2" providerId="ADAL" clId="{94E65CCE-F407-40EF-8745-1EF85D320600}" dt="2026-06-30T15:21:58.739" v="223" actId="20577"/>
        <pc:sldMkLst>
          <pc:docMk/>
          <pc:sldMk cId="675165179" sldId="286"/>
        </pc:sldMkLst>
        <pc:spChg chg="mod">
          <ac:chgData name="Cynthia Brennan" userId="97bdd7b6-b057-4828-a5e1-1799504c58d2" providerId="ADAL" clId="{94E65CCE-F407-40EF-8745-1EF85D320600}" dt="2026-06-30T15:21:50.837" v="193" actId="20577"/>
          <ac:spMkLst>
            <pc:docMk/>
            <pc:sldMk cId="675165179" sldId="286"/>
            <ac:spMk id="2" creationId="{D26719FF-9B3F-104D-8C63-0974FA35826C}"/>
          </ac:spMkLst>
        </pc:spChg>
        <pc:spChg chg="mod">
          <ac:chgData name="Cynthia Brennan" userId="97bdd7b6-b057-4828-a5e1-1799504c58d2" providerId="ADAL" clId="{94E65CCE-F407-40EF-8745-1EF85D320600}" dt="2026-06-30T15:21:58.739" v="223" actId="20577"/>
          <ac:spMkLst>
            <pc:docMk/>
            <pc:sldMk cId="675165179" sldId="286"/>
            <ac:spMk id="3" creationId="{35EF507D-2DDF-AFC1-39B4-100DCDEC9DA7}"/>
          </ac:spMkLst>
        </pc:spChg>
      </pc:sldChg>
      <pc:sldChg chg="modSp mod">
        <pc:chgData name="Cynthia Brennan" userId="97bdd7b6-b057-4828-a5e1-1799504c58d2" providerId="ADAL" clId="{94E65CCE-F407-40EF-8745-1EF85D320600}" dt="2026-06-30T15:22:15.963" v="260" actId="20577"/>
        <pc:sldMkLst>
          <pc:docMk/>
          <pc:sldMk cId="3658969065" sldId="287"/>
        </pc:sldMkLst>
        <pc:spChg chg="mod">
          <ac:chgData name="Cynthia Brennan" userId="97bdd7b6-b057-4828-a5e1-1799504c58d2" providerId="ADAL" clId="{94E65CCE-F407-40EF-8745-1EF85D320600}" dt="2026-06-30T15:22:15.963" v="260" actId="20577"/>
          <ac:spMkLst>
            <pc:docMk/>
            <pc:sldMk cId="3658969065" sldId="287"/>
            <ac:spMk id="3" creationId="{3077EFEC-E6A1-B4C9-F494-0A28481A31C2}"/>
          </ac:spMkLst>
        </pc:spChg>
      </pc:sldChg>
      <pc:sldChg chg="modSp mod">
        <pc:chgData name="Cynthia Brennan" userId="97bdd7b6-b057-4828-a5e1-1799504c58d2" providerId="ADAL" clId="{94E65CCE-F407-40EF-8745-1EF85D320600}" dt="2026-06-30T15:22:51.962" v="327" actId="6549"/>
        <pc:sldMkLst>
          <pc:docMk/>
          <pc:sldMk cId="3426376715" sldId="288"/>
        </pc:sldMkLst>
        <pc:spChg chg="mod">
          <ac:chgData name="Cynthia Brennan" userId="97bdd7b6-b057-4828-a5e1-1799504c58d2" providerId="ADAL" clId="{94E65CCE-F407-40EF-8745-1EF85D320600}" dt="2026-06-30T15:22:22.643" v="263" actId="20577"/>
          <ac:spMkLst>
            <pc:docMk/>
            <pc:sldMk cId="3426376715" sldId="288"/>
            <ac:spMk id="2" creationId="{F806B390-65E7-F067-D623-09B9688A66A7}"/>
          </ac:spMkLst>
        </pc:spChg>
        <pc:spChg chg="mod">
          <ac:chgData name="Cynthia Brennan" userId="97bdd7b6-b057-4828-a5e1-1799504c58d2" providerId="ADAL" clId="{94E65CCE-F407-40EF-8745-1EF85D320600}" dt="2026-06-30T15:22:51.962" v="327" actId="6549"/>
          <ac:spMkLst>
            <pc:docMk/>
            <pc:sldMk cId="3426376715" sldId="288"/>
            <ac:spMk id="3" creationId="{F58427F1-A163-19CD-8005-1F63BDFA0321}"/>
          </ac:spMkLst>
        </pc:spChg>
      </pc:sldChg>
      <pc:sldChg chg="modSp mod">
        <pc:chgData name="Cynthia Brennan" userId="97bdd7b6-b057-4828-a5e1-1799504c58d2" providerId="ADAL" clId="{94E65CCE-F407-40EF-8745-1EF85D320600}" dt="2026-06-30T15:23:17.794" v="372" actId="20577"/>
        <pc:sldMkLst>
          <pc:docMk/>
          <pc:sldMk cId="1376912942" sldId="289"/>
        </pc:sldMkLst>
        <pc:spChg chg="mod">
          <ac:chgData name="Cynthia Brennan" userId="97bdd7b6-b057-4828-a5e1-1799504c58d2" providerId="ADAL" clId="{94E65CCE-F407-40EF-8745-1EF85D320600}" dt="2026-06-30T15:23:01.617" v="331" actId="20577"/>
          <ac:spMkLst>
            <pc:docMk/>
            <pc:sldMk cId="1376912942" sldId="289"/>
            <ac:spMk id="2" creationId="{CA00D223-574C-6558-04EF-57941A0EFA1F}"/>
          </ac:spMkLst>
        </pc:spChg>
        <pc:spChg chg="mod">
          <ac:chgData name="Cynthia Brennan" userId="97bdd7b6-b057-4828-a5e1-1799504c58d2" providerId="ADAL" clId="{94E65CCE-F407-40EF-8745-1EF85D320600}" dt="2026-06-30T15:23:17.794" v="372" actId="20577"/>
          <ac:spMkLst>
            <pc:docMk/>
            <pc:sldMk cId="1376912942" sldId="289"/>
            <ac:spMk id="3" creationId="{2D40CCCE-6072-A620-ED45-1631FF200799}"/>
          </ac:spMkLst>
        </pc:spChg>
      </pc:sldChg>
      <pc:sldChg chg="modSp mod">
        <pc:chgData name="Cynthia Brennan" userId="97bdd7b6-b057-4828-a5e1-1799504c58d2" providerId="ADAL" clId="{94E65CCE-F407-40EF-8745-1EF85D320600}" dt="2026-06-30T15:23:39.231" v="420" actId="20577"/>
        <pc:sldMkLst>
          <pc:docMk/>
          <pc:sldMk cId="524946998" sldId="290"/>
        </pc:sldMkLst>
        <pc:spChg chg="mod">
          <ac:chgData name="Cynthia Brennan" userId="97bdd7b6-b057-4828-a5e1-1799504c58d2" providerId="ADAL" clId="{94E65CCE-F407-40EF-8745-1EF85D320600}" dt="2026-06-30T15:23:26.064" v="375" actId="20577"/>
          <ac:spMkLst>
            <pc:docMk/>
            <pc:sldMk cId="524946998" sldId="290"/>
            <ac:spMk id="2" creationId="{7B770669-50D2-9242-0EE7-3490541F73D1}"/>
          </ac:spMkLst>
        </pc:spChg>
        <pc:spChg chg="mod">
          <ac:chgData name="Cynthia Brennan" userId="97bdd7b6-b057-4828-a5e1-1799504c58d2" providerId="ADAL" clId="{94E65CCE-F407-40EF-8745-1EF85D320600}" dt="2026-06-30T15:23:39.231" v="420" actId="20577"/>
          <ac:spMkLst>
            <pc:docMk/>
            <pc:sldMk cId="524946998" sldId="290"/>
            <ac:spMk id="3" creationId="{58CBB876-1D20-B1EC-7465-423677D8C975}"/>
          </ac:spMkLst>
        </pc:spChg>
      </pc:sldChg>
      <pc:sldChg chg="modSp mod modCm">
        <pc:chgData name="Cynthia Brennan" userId="97bdd7b6-b057-4828-a5e1-1799504c58d2" providerId="ADAL" clId="{94E65CCE-F407-40EF-8745-1EF85D320600}" dt="2026-07-15T13:38:52.889" v="638" actId="20577"/>
        <pc:sldMkLst>
          <pc:docMk/>
          <pc:sldMk cId="383215842" sldId="291"/>
        </pc:sldMkLst>
        <pc:spChg chg="mod">
          <ac:chgData name="Cynthia Brennan" userId="97bdd7b6-b057-4828-a5e1-1799504c58d2" providerId="ADAL" clId="{94E65CCE-F407-40EF-8745-1EF85D320600}" dt="2026-07-15T13:38:52.889" v="638" actId="20577"/>
          <ac:spMkLst>
            <pc:docMk/>
            <pc:sldMk cId="383215842" sldId="291"/>
            <ac:spMk id="3" creationId="{15506090-A301-3259-530F-16CAF5435C02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Cynthia Brennan" userId="97bdd7b6-b057-4828-a5e1-1799504c58d2" providerId="ADAL" clId="{94E65CCE-F407-40EF-8745-1EF85D320600}" dt="2026-07-15T13:38:52.889" v="638" actId="20577"/>
              <pc2:cmMkLst xmlns:pc2="http://schemas.microsoft.com/office/powerpoint/2019/9/main/command">
                <pc:docMk/>
                <pc:sldMk cId="383215842" sldId="291"/>
                <pc2:cmMk id="{0BD4E369-C444-423E-B3A1-5304815AEDE9}"/>
              </pc2:cmMkLst>
            </pc226:cmChg>
          </p:ext>
        </pc:extLst>
      </pc:sldChg>
      <pc:sldChg chg="modSp mod">
        <pc:chgData name="Cynthia Brennan" userId="97bdd7b6-b057-4828-a5e1-1799504c58d2" providerId="ADAL" clId="{94E65CCE-F407-40EF-8745-1EF85D320600}" dt="2026-06-30T16:03:15.429" v="630" actId="20577"/>
        <pc:sldMkLst>
          <pc:docMk/>
          <pc:sldMk cId="1860517049" sldId="292"/>
        </pc:sldMkLst>
        <pc:spChg chg="mod">
          <ac:chgData name="Cynthia Brennan" userId="97bdd7b6-b057-4828-a5e1-1799504c58d2" providerId="ADAL" clId="{94E65CCE-F407-40EF-8745-1EF85D320600}" dt="2026-06-30T15:24:31.866" v="424" actId="20577"/>
          <ac:spMkLst>
            <pc:docMk/>
            <pc:sldMk cId="1860517049" sldId="292"/>
            <ac:spMk id="2" creationId="{8EE82CE8-4D32-E322-E6BD-EAFA3EA360BD}"/>
          </ac:spMkLst>
        </pc:spChg>
        <pc:spChg chg="mod">
          <ac:chgData name="Cynthia Brennan" userId="97bdd7b6-b057-4828-a5e1-1799504c58d2" providerId="ADAL" clId="{94E65CCE-F407-40EF-8745-1EF85D320600}" dt="2026-06-30T16:03:15.429" v="630" actId="20577"/>
          <ac:spMkLst>
            <pc:docMk/>
            <pc:sldMk cId="1860517049" sldId="292"/>
            <ac:spMk id="3" creationId="{CC1097AD-215B-37F8-C3E2-519DCA01677E}"/>
          </ac:spMkLst>
        </pc:spChg>
      </pc:sldChg>
      <pc:sldChg chg="modSp mod">
        <pc:chgData name="Cynthia Brennan" userId="97bdd7b6-b057-4828-a5e1-1799504c58d2" providerId="ADAL" clId="{94E65CCE-F407-40EF-8745-1EF85D320600}" dt="2026-06-30T15:26:08.292" v="468" actId="20577"/>
        <pc:sldMkLst>
          <pc:docMk/>
          <pc:sldMk cId="2721123517" sldId="294"/>
        </pc:sldMkLst>
        <pc:spChg chg="mod">
          <ac:chgData name="Cynthia Brennan" userId="97bdd7b6-b057-4828-a5e1-1799504c58d2" providerId="ADAL" clId="{94E65CCE-F407-40EF-8745-1EF85D320600}" dt="2026-06-30T15:26:08.292" v="468" actId="20577"/>
          <ac:spMkLst>
            <pc:docMk/>
            <pc:sldMk cId="2721123517" sldId="294"/>
            <ac:spMk id="2" creationId="{FC72FB3C-4483-C843-B295-76F29FC3C014}"/>
          </ac:spMkLst>
        </pc:spChg>
      </pc:sldChg>
      <pc:sldChg chg="modSp mod">
        <pc:chgData name="Cynthia Brennan" userId="97bdd7b6-b057-4828-a5e1-1799504c58d2" providerId="ADAL" clId="{94E65CCE-F407-40EF-8745-1EF85D320600}" dt="2026-06-30T15:27:15.617" v="539" actId="20577"/>
        <pc:sldMkLst>
          <pc:docMk/>
          <pc:sldMk cId="825628611" sldId="295"/>
        </pc:sldMkLst>
        <pc:spChg chg="mod">
          <ac:chgData name="Cynthia Brennan" userId="97bdd7b6-b057-4828-a5e1-1799504c58d2" providerId="ADAL" clId="{94E65CCE-F407-40EF-8745-1EF85D320600}" dt="2026-06-30T15:27:15.617" v="539" actId="20577"/>
          <ac:spMkLst>
            <pc:docMk/>
            <pc:sldMk cId="825628611" sldId="295"/>
            <ac:spMk id="3" creationId="{7A2FA2D3-BC27-A66A-766D-D590DC36647D}"/>
          </ac:spMkLst>
        </pc:spChg>
      </pc:sldChg>
      <pc:sldChg chg="modSp mod">
        <pc:chgData name="Cynthia Brennan" userId="97bdd7b6-b057-4828-a5e1-1799504c58d2" providerId="ADAL" clId="{94E65CCE-F407-40EF-8745-1EF85D320600}" dt="2026-06-30T15:27:51.681" v="558" actId="20577"/>
        <pc:sldMkLst>
          <pc:docMk/>
          <pc:sldMk cId="1162434984" sldId="296"/>
        </pc:sldMkLst>
        <pc:spChg chg="mod">
          <ac:chgData name="Cynthia Brennan" userId="97bdd7b6-b057-4828-a5e1-1799504c58d2" providerId="ADAL" clId="{94E65CCE-F407-40EF-8745-1EF85D320600}" dt="2026-06-30T15:27:51.681" v="558" actId="20577"/>
          <ac:spMkLst>
            <pc:docMk/>
            <pc:sldMk cId="1162434984" sldId="296"/>
            <ac:spMk id="3" creationId="{6515808A-FB90-BFAF-480E-3DE33CD729CF}"/>
          </ac:spMkLst>
        </pc:spChg>
      </pc:sldChg>
      <pc:sldChg chg="modSp mod">
        <pc:chgData name="Cynthia Brennan" userId="97bdd7b6-b057-4828-a5e1-1799504c58d2" providerId="ADAL" clId="{94E65CCE-F407-40EF-8745-1EF85D320600}" dt="2026-06-30T15:28:15.475" v="574" actId="20577"/>
        <pc:sldMkLst>
          <pc:docMk/>
          <pc:sldMk cId="121823430" sldId="297"/>
        </pc:sldMkLst>
        <pc:spChg chg="mod">
          <ac:chgData name="Cynthia Brennan" userId="97bdd7b6-b057-4828-a5e1-1799504c58d2" providerId="ADAL" clId="{94E65CCE-F407-40EF-8745-1EF85D320600}" dt="2026-06-30T15:28:15.475" v="574" actId="20577"/>
          <ac:spMkLst>
            <pc:docMk/>
            <pc:sldMk cId="121823430" sldId="297"/>
            <ac:spMk id="3" creationId="{3CD691E6-E285-C9E6-B46D-626E49D96A7B}"/>
          </ac:spMkLst>
        </pc:spChg>
      </pc:sldChg>
      <pc:sldChg chg="modSp mod">
        <pc:chgData name="Cynthia Brennan" userId="97bdd7b6-b057-4828-a5e1-1799504c58d2" providerId="ADAL" clId="{94E65CCE-F407-40EF-8745-1EF85D320600}" dt="2026-06-30T15:21:05.254" v="133" actId="20577"/>
        <pc:sldMkLst>
          <pc:docMk/>
          <pc:sldMk cId="3064845145" sldId="298"/>
        </pc:sldMkLst>
        <pc:spChg chg="mod">
          <ac:chgData name="Cynthia Brennan" userId="97bdd7b6-b057-4828-a5e1-1799504c58d2" providerId="ADAL" clId="{94E65CCE-F407-40EF-8745-1EF85D320600}" dt="2026-06-30T15:21:05.254" v="133" actId="20577"/>
          <ac:spMkLst>
            <pc:docMk/>
            <pc:sldMk cId="3064845145" sldId="298"/>
            <ac:spMk id="3" creationId="{C2C3E4EC-04A9-FE81-90AD-460E7C64A9F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F4C3E-C14E-443B-A5FA-AFC2A0F9FB91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1A8E6C-FE75-4458-A224-776F4F251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769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8CCFD-B981-FD9C-40CF-4E0C004A5B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692A74-F3EB-AFB3-F2B6-15E9EE83F9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79AB7-ED3E-594A-D676-52ADA340E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7F23-DD06-47A6-A5FB-D954C42B511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CA96D-189B-97F0-0F33-6DEF02FE0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B98E0-899C-81C2-4A2C-DAC3B9644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2A9F-285C-474E-BB84-4F1F95FC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693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FCE60-F02A-A8BC-6F28-D0A7AB0FA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C6E142-1384-A383-FA8B-E63C5C61A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43D5A-1B1F-1BF6-21FA-D28D1D994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7F23-DD06-47A6-A5FB-D954C42B511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CB472-B3EB-22A9-5F5D-74F359973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EB618B-AB98-3D57-5277-F25FBA06A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2A9F-285C-474E-BB84-4F1F95FC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069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028467-593C-5587-4E56-BE942987D4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C68548-1B44-A131-5033-C9482EC12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2413F-7BB1-5D19-51CD-473331FF4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7F23-DD06-47A6-A5FB-D954C42B511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939850-4244-DE63-D4D6-5DCB16084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D2BF4-B179-BEAF-DEA2-30C8C6206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2A9F-285C-474E-BB84-4F1F95FC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922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3ECFE-4A53-7BAE-D23E-5AB3AA334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F5FB3-B484-5510-13F2-0D5BDE7F2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8C2834-D21B-1D2B-4BBC-38476EBE0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7F23-DD06-47A6-A5FB-D954C42B511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C3820-652D-6BB1-C896-21BB4FBCE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7D66D-AF97-5127-7545-9012F65B1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2A9F-285C-474E-BB84-4F1F95FC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699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928A7-B8AA-53F3-8C92-11360B6E5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291F42-6783-0D6E-EE8F-C81A427723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83228-49EF-2572-9F43-586DA052F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7F23-DD06-47A6-A5FB-D954C42B511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734547-235C-6D53-C7E6-027C097AE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CB7AC-F505-34CE-79CD-754FE8516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2A9F-285C-474E-BB84-4F1F95FC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97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CB8FA-A068-9721-D99C-41F6A4BE7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91CA6-3445-9760-702B-BBCD39F34C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2FDE19-C63B-AF8D-2E78-081ECFD684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980126-7564-CC8D-73BC-6C040BFB1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7F23-DD06-47A6-A5FB-D954C42B511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708239-D9C7-06F8-B069-531154937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061ED8-97B1-486B-B79B-8B5BBAAB8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2A9F-285C-474E-BB84-4F1F95FC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8D043-97F1-DED5-1481-EE47BE590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E234F9-77F2-D362-5646-E390E2C6E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3B88B6-A527-19EF-2FD3-25AF00C47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C44FAE-7DB9-D736-6807-04EBBA212A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BD2C0F-1342-C385-362B-89ED41E79F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DA6424-AF2B-8569-50F0-08EE6831F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7F23-DD06-47A6-A5FB-D954C42B511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BEAB4D-6D67-90FD-642E-35C6A3543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189495-6796-5A03-EFFF-100C4F0F5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2A9F-285C-474E-BB84-4F1F95FC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046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F4F7E-B79D-A3B6-512B-C44F449ED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30F5AD-1060-D64B-ED63-0192CC35B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7F23-DD06-47A6-A5FB-D954C42B511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0E5A37-54B0-83B9-6EA8-9FBED52DD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CF3ED-8C2A-A0BC-D022-E4A01B098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2A9F-285C-474E-BB84-4F1F95FC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44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A37428-D3F0-E500-845E-08AB4085D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7F23-DD06-47A6-A5FB-D954C42B511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1C200C-1DB4-E0BC-ABCA-04ED6DF06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715165-AF74-5F62-3454-95BA57F5F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2A9F-285C-474E-BB84-4F1F95FC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662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16D39-91AB-43FC-0AB2-19920C509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18A04-1020-244D-0267-FF4617009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7742B9-0F33-5E72-7B32-F679F28C25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FD5060-23E3-471E-746F-0AEDE101F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7F23-DD06-47A6-A5FB-D954C42B511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DCAC2-7009-9E2F-5CFD-2C3146C45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362795-7298-BE44-3FF7-D140FFFDA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2A9F-285C-474E-BB84-4F1F95FC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926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2C1D6-8F1C-8F38-D107-FEDB74FF8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DC9585-AE98-A018-99F7-98083E9F16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B1ABA8-E3C4-BB17-4034-7C8925040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42E5FB-CC4B-96CF-5270-25A9C0CA9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7F23-DD06-47A6-A5FB-D954C42B511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AB4473-050A-F242-F718-8B18D6189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04D447-D246-35B8-A056-5FF7A70FC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2A9F-285C-474E-BB84-4F1F95FC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38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B64964-D754-36C5-FE9A-535CC0902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AE524A-B960-A492-D090-60CA4CC54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20B052-F8D7-92BB-4400-D293445E0F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F37F23-DD06-47A6-A5FB-D954C42B511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6A27A-C005-9313-993A-D139F73882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B8270-8235-7678-DD60-AD27037C09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282A9F-285C-474E-BB84-4F1F95FC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67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ha.org/siteassets/slp/schools/gyo-readiness-scale-for-school-districts.pdf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ha.org/siteassets/slp/schools/gyo-readiness-scale-for-school-districts.pdf" TargetMode="External"/><Relationship Id="rId2" Type="http://schemas.openxmlformats.org/officeDocument/2006/relationships/hyperlink" Target="https://www.asha.org/slp/schools/grow-your-own-school-based-slp-or-slpa-programs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schools@asha.org" TargetMode="External"/><Relationship Id="rId4" Type="http://schemas.openxmlformats.org/officeDocument/2006/relationships/hyperlink" Target="https://www.asha.org/slp/schools/grow-your-own-school-based-slp-or-slpa-programs/budget-considerations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2790A5-7A33-6629-FE77-2F7D6755B8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5470" y="1999615"/>
            <a:ext cx="9371120" cy="2764028"/>
          </a:xfrm>
        </p:spPr>
        <p:txBody>
          <a:bodyPr anchor="ctr">
            <a:normAutofit fontScale="90000"/>
          </a:bodyPr>
          <a:lstStyle/>
          <a:p>
            <a:r>
              <a:rPr lang="en-US" sz="6100" dirty="0"/>
              <a:t>Exploring a School District </a:t>
            </a:r>
            <a:br>
              <a:rPr lang="en-US" sz="6100" dirty="0"/>
            </a:br>
            <a:r>
              <a:rPr lang="en-US" sz="6100" dirty="0"/>
              <a:t>Grow Your Own (GYO) Program for SLPs/SLPAs</a:t>
            </a:r>
            <a:br>
              <a:rPr lang="en-US" sz="6100" dirty="0"/>
            </a:br>
            <a:r>
              <a:rPr lang="en-US" sz="4000" dirty="0"/>
              <a:t>Strengthening Our Special Education Workforce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178B893B-48E4-1724-AF93-530C2776B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r>
              <a:rPr lang="en-US" dirty="0"/>
              <a:t>This template is consensus-based, is provided as a resource for ASHA members, and does not represent official ASHA policy.</a:t>
            </a:r>
          </a:p>
        </p:txBody>
      </p:sp>
    </p:spTree>
    <p:extLst>
      <p:ext uri="{BB962C8B-B14F-4D97-AF65-F5344CB8AC3E}">
        <p14:creationId xmlns:p14="http://schemas.microsoft.com/office/powerpoint/2010/main" val="1853349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719FF-9B3F-104D-8C63-0974FA358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>
                <a:latin typeface="Aptos Display"/>
                <a:cs typeface="Segoe UI"/>
              </a:rPr>
            </a:br>
            <a:r>
              <a:rPr lang="en-US" dirty="0">
                <a:latin typeface="Aptos Display"/>
                <a:cs typeface="Segoe UI"/>
              </a:rPr>
              <a:t>Domain 2: Human Capacity and Supervision Infrastructure</a:t>
            </a:r>
            <a:endParaRPr lang="en-US" dirty="0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F507D-2DDF-AFC1-39B4-100DCDEC9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Aptos"/>
                <a:cs typeface="Segoe UI"/>
              </a:rPr>
              <a:t>A district is ready when it has all of the following elements:</a:t>
            </a:r>
            <a:endParaRPr lang="en-US" dirty="0"/>
          </a:p>
          <a:p>
            <a:pPr marL="457200" indent="-457200"/>
            <a:r>
              <a:rPr lang="en-US" dirty="0">
                <a:latin typeface="Aptos"/>
                <a:cs typeface="Segoe UI"/>
              </a:rPr>
              <a:t>Enough qualified SLPs available and willing to supervise</a:t>
            </a:r>
            <a:endParaRPr lang="en-US" dirty="0"/>
          </a:p>
          <a:p>
            <a:pPr marL="457200" indent="-457200"/>
            <a:r>
              <a:rPr lang="en-US" dirty="0">
                <a:latin typeface="Aptos"/>
                <a:cs typeface="Segoe UI"/>
              </a:rPr>
              <a:t>Training, coaching, and protected time for supervisors</a:t>
            </a:r>
            <a:endParaRPr lang="en-US" dirty="0"/>
          </a:p>
          <a:p>
            <a:pPr marL="457200" indent="-457200"/>
            <a:r>
              <a:rPr lang="en-US" dirty="0">
                <a:latin typeface="Aptos"/>
                <a:cs typeface="Segoe UI"/>
              </a:rPr>
              <a:t>Manageable caseloads that allow supervisors to support student clinicians</a:t>
            </a:r>
            <a:endParaRPr lang="en-US" dirty="0"/>
          </a:p>
          <a:p>
            <a:pPr marL="0" indent="0">
              <a:buNone/>
            </a:pPr>
            <a:br>
              <a:rPr lang="en-US" dirty="0">
                <a:latin typeface="Aptos" panose="02110004020202020204"/>
                <a:cs typeface="Segoe UI"/>
              </a:rPr>
            </a:br>
            <a:r>
              <a:rPr lang="en-US" dirty="0">
                <a:latin typeface="Aptos" panose="02110004020202020204"/>
                <a:cs typeface="Segoe UI"/>
              </a:rPr>
              <a:t>Supervision is the backbone of any GYO program. Districts need trained, available supervisors with reasonable workloads. </a:t>
            </a:r>
          </a:p>
          <a:p>
            <a:pPr marL="0" indent="0">
              <a:buNone/>
            </a:pPr>
            <a:r>
              <a:rPr lang="en-US" dirty="0">
                <a:latin typeface="Aptos" panose="02110004020202020204"/>
                <a:cs typeface="Segoe UI"/>
              </a:rPr>
              <a:t>After gaining experience, these homegrown SLPs can eventually serve as supervisors for future GYO candidates—creating a sustainable, self‑reinforcing pipeline.</a:t>
            </a:r>
            <a:endParaRPr lang="en-US" dirty="0"/>
          </a:p>
          <a:p>
            <a:pPr marL="0" indent="0">
              <a:buNone/>
            </a:pPr>
            <a:endParaRPr lang="en-US" dirty="0">
              <a:cs typeface="Segoe UI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165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FE183-B6AF-3D7F-A880-3DE078AB3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cs typeface="Segoe UI"/>
              </a:rPr>
              <a:t>Domain 3: Financial Readiness</a:t>
            </a:r>
            <a:endParaRPr lang="en-US"/>
          </a:p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77EFEC-E6A1-B4C9-F494-0A28481A31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Aptos"/>
                <a:cs typeface="Segoe UI"/>
              </a:rPr>
              <a:t>A district is ready when it has all of the following components:</a:t>
            </a:r>
            <a:endParaRPr lang="en-US" dirty="0"/>
          </a:p>
          <a:p>
            <a:pPr marL="457200" indent="-457200"/>
            <a:r>
              <a:rPr lang="en-US" dirty="0">
                <a:latin typeface="Aptos"/>
                <a:cs typeface="Segoe UI"/>
              </a:rPr>
              <a:t>Identified funding for stipends, tuition support, release time, or residency compensation</a:t>
            </a:r>
            <a:endParaRPr lang="en-US" dirty="0"/>
          </a:p>
          <a:p>
            <a:pPr marL="457200" indent="-457200"/>
            <a:r>
              <a:rPr lang="en-US" dirty="0">
                <a:latin typeface="Aptos"/>
                <a:cs typeface="Segoe UI"/>
              </a:rPr>
              <a:t>A multi‑year plan for sustaining the program beyond initial grants</a:t>
            </a:r>
            <a:endParaRPr lang="en-US" dirty="0"/>
          </a:p>
          <a:p>
            <a:pPr marL="457200" indent="-457200"/>
            <a:r>
              <a:rPr lang="en-US" dirty="0">
                <a:latin typeface="Aptos"/>
                <a:cs typeface="Segoe UI"/>
              </a:rPr>
              <a:t>Clear compensation structures agreed upon by HR and Finance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Aptos"/>
              <a:cs typeface="Segoe UI"/>
            </a:endParaRPr>
          </a:p>
          <a:p>
            <a:pPr marL="0" indent="0">
              <a:buNone/>
            </a:pPr>
            <a:r>
              <a:rPr lang="en-US" dirty="0">
                <a:latin typeface="Aptos"/>
                <a:cs typeface="Segoe UI"/>
              </a:rPr>
              <a:t>Financial readiness ensures that the district can support candidates and supervisors without relying on one‑time funds.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969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6B390-65E7-F067-D623-09B9688A6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>
                <a:latin typeface="Aptos Display"/>
                <a:cs typeface="Segoe UI"/>
              </a:rPr>
            </a:br>
            <a:r>
              <a:rPr lang="en-US" dirty="0">
                <a:latin typeface="Aptos Display"/>
                <a:cs typeface="Segoe UI"/>
              </a:rPr>
              <a:t>Domain 4: Operational and Administrative Capacity</a:t>
            </a:r>
            <a:endParaRPr lang="en-US" dirty="0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427F1-A163-19CD-8005-1F63BDFA0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Aptos"/>
                <a:cs typeface="Segoe UI"/>
              </a:rPr>
              <a:t>A district is ready when it has all of the following elements:</a:t>
            </a:r>
            <a:endParaRPr lang="en-US" dirty="0"/>
          </a:p>
          <a:p>
            <a:pPr marL="457200" indent="-457200"/>
            <a:r>
              <a:rPr lang="en-US" dirty="0">
                <a:latin typeface="Aptos"/>
                <a:cs typeface="Segoe UI"/>
              </a:rPr>
              <a:t>HR processes for onboarding, agreements, and role definitions</a:t>
            </a:r>
            <a:endParaRPr lang="en-US" dirty="0"/>
          </a:p>
          <a:p>
            <a:pPr marL="457200" indent="-457200"/>
            <a:r>
              <a:rPr lang="en-US" dirty="0">
                <a:latin typeface="Aptos"/>
                <a:cs typeface="Segoe UI"/>
              </a:rPr>
              <a:t>Data systems to track hours, progress, placements, and service commitments</a:t>
            </a:r>
            <a:endParaRPr lang="en-US" dirty="0"/>
          </a:p>
          <a:p>
            <a:pPr marL="457200" indent="-457200"/>
            <a:r>
              <a:rPr lang="en-US" dirty="0">
                <a:latin typeface="Aptos"/>
                <a:cs typeface="Segoe UI"/>
              </a:rPr>
              <a:t>Policies aligned with legal requirements (FERPA/IDEA, liability, contracts)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Aptos"/>
              <a:cs typeface="Segoe UI"/>
            </a:endParaRPr>
          </a:p>
          <a:p>
            <a:pPr marL="0" indent="0">
              <a:buNone/>
            </a:pPr>
            <a:r>
              <a:rPr lang="en-US" dirty="0">
                <a:latin typeface="Aptos"/>
                <a:cs typeface="Segoe UI"/>
              </a:rPr>
              <a:t>Operational readiness prevents bottlenecks and compliance risks. Systems must support the program’s smooth operation.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376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0D223-574C-6558-04EF-57941A0EF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cs typeface="Segoe UI"/>
              </a:rPr>
              <a:t>Domain 5: Academic and Program Coordination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0CCCE-6072-A620-ED45-1631FF2007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Aptos"/>
                <a:cs typeface="Segoe UI"/>
              </a:rPr>
              <a:t>A district is ready when it has all of the following elements:</a:t>
            </a:r>
            <a:endParaRPr lang="en-US" dirty="0"/>
          </a:p>
          <a:p>
            <a:pPr marL="457200" indent="-457200"/>
            <a:r>
              <a:rPr lang="en-US" dirty="0">
                <a:latin typeface="Aptos"/>
                <a:cs typeface="Segoe UI"/>
              </a:rPr>
              <a:t>Feasible scheduling that supports coursework and supervision</a:t>
            </a:r>
            <a:endParaRPr lang="en-US" dirty="0"/>
          </a:p>
          <a:p>
            <a:pPr marL="457200" indent="-457200"/>
            <a:r>
              <a:rPr lang="en-US" dirty="0">
                <a:latin typeface="Aptos"/>
                <a:cs typeface="Segoe UI"/>
              </a:rPr>
              <a:t>Adequate placement sites with diverse caseloads and experiences</a:t>
            </a:r>
            <a:endParaRPr lang="en-US" dirty="0"/>
          </a:p>
          <a:p>
            <a:pPr marL="457200" indent="-457200"/>
            <a:r>
              <a:rPr lang="en-US" dirty="0">
                <a:latin typeface="Aptos"/>
                <a:cs typeface="Segoe UI"/>
              </a:rPr>
              <a:t>A collaborative relationship with university or training program partners</a:t>
            </a:r>
            <a:endParaRPr lang="en-US" dirty="0"/>
          </a:p>
          <a:p>
            <a:pPr marL="0" indent="0">
              <a:buNone/>
            </a:pPr>
            <a:br>
              <a:rPr lang="en-US" dirty="0">
                <a:latin typeface="Aptos"/>
                <a:cs typeface="Segoe UI"/>
              </a:rPr>
            </a:br>
            <a:r>
              <a:rPr lang="en-US" dirty="0">
                <a:latin typeface="Aptos"/>
                <a:cs typeface="Segoe UI"/>
              </a:rPr>
              <a:t>Program coordination ensures that students can complete academic and clinical requirements without disrupting school operations.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912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70669-50D2-9242-0EE7-3490541F7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cs typeface="Segoe UI"/>
              </a:rPr>
              <a:t>Domain 6: Commitment to GYO Culture and Retention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BB876-1D20-B1EC-7465-423677D8C9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Aptos"/>
                <a:cs typeface="Segoe UI"/>
              </a:rPr>
              <a:t>A district is ready when it has all of the following components:</a:t>
            </a:r>
            <a:endParaRPr lang="en-US" dirty="0"/>
          </a:p>
          <a:p>
            <a:pPr marL="457200" indent="-457200"/>
            <a:r>
              <a:rPr lang="en-US" dirty="0">
                <a:latin typeface="Aptos"/>
                <a:cs typeface="Segoe UI"/>
              </a:rPr>
              <a:t>A multi‑year retention strategy for GYO graduates</a:t>
            </a:r>
            <a:endParaRPr lang="en-US" dirty="0"/>
          </a:p>
          <a:p>
            <a:pPr marL="457200" indent="-457200"/>
            <a:r>
              <a:rPr lang="en-US" dirty="0">
                <a:latin typeface="Aptos"/>
                <a:cs typeface="Segoe UI"/>
              </a:rPr>
              <a:t>Strong support systems: mentorship, wellness resources, communication</a:t>
            </a:r>
            <a:endParaRPr lang="en-US" dirty="0"/>
          </a:p>
          <a:p>
            <a:pPr marL="457200" indent="-457200"/>
            <a:r>
              <a:rPr lang="en-US" dirty="0">
                <a:latin typeface="Aptos"/>
                <a:cs typeface="Segoe UI"/>
              </a:rPr>
              <a:t>Intentional efforts to diversify the workforce and recruit multilingual or culturally responsive candidates</a:t>
            </a:r>
          </a:p>
          <a:p>
            <a:pPr marL="0" indent="0">
              <a:buNone/>
            </a:pPr>
            <a:br>
              <a:rPr lang="en-US" dirty="0">
                <a:latin typeface="Aptos"/>
                <a:cs typeface="Segoe UI"/>
              </a:rPr>
            </a:br>
            <a:r>
              <a:rPr lang="en-US" dirty="0">
                <a:latin typeface="Aptos"/>
                <a:cs typeface="Segoe UI"/>
              </a:rPr>
              <a:t>This domain ensures that the district is building a long-term, supportive culture that keeps GYO graduates in the system.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469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39D59-B69D-09BC-65EF-056B32D36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Our District's Readiness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06090-A301-3259-530F-16CAF5435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Areas of strength include...</a:t>
            </a:r>
          </a:p>
          <a:p>
            <a:r>
              <a:rPr lang="en-US" dirty="0"/>
              <a:t>Priority growth areas include...</a:t>
            </a:r>
          </a:p>
          <a:p>
            <a:r>
              <a:rPr lang="en-US" dirty="0"/>
              <a:t>Overall readiness: </a:t>
            </a:r>
            <a:endParaRPr lang="en-US" dirty="0">
              <a:latin typeface="Aptos" panose="02110004020202020204"/>
              <a:cs typeface="Segoe U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Aptos" panose="02110004020202020204"/>
                <a:cs typeface="Segoe UI"/>
              </a:rPr>
              <a:t>55–72: Ready to Launch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Aptos" panose="02110004020202020204"/>
                <a:cs typeface="Segoe UI"/>
              </a:rPr>
              <a:t>37–54: Developing / Partially Ready</a:t>
            </a:r>
            <a:endParaRPr lang="en-US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Aptos"/>
                <a:cs typeface="Segoe UI"/>
              </a:rPr>
              <a:t>18–36: Capacity Building Needed</a:t>
            </a:r>
            <a:endParaRPr lang="en-US" dirty="0"/>
          </a:p>
          <a:p>
            <a:endParaRPr lang="en-US" dirty="0">
              <a:latin typeface="Aptos" panose="02110004020202020204"/>
              <a:cs typeface="Segoe UI"/>
            </a:endParaRPr>
          </a:p>
          <a:p>
            <a:pPr>
              <a:buNone/>
            </a:pPr>
            <a:r>
              <a:rPr lang="en-US" dirty="0">
                <a:latin typeface="Aptos" panose="02110004020202020204"/>
                <a:cs typeface="Segoe UI"/>
              </a:rPr>
              <a:t>**Customize this slide with results from the </a:t>
            </a:r>
            <a:r>
              <a:rPr lang="en-US" i="1" dirty="0">
                <a:latin typeface="Aptos" panose="02110004020202020204"/>
                <a:cs typeface="Segoe UI"/>
                <a:hlinkClick r:id="rId2"/>
              </a:rPr>
              <a:t>Grow Your Own Readiness Scale for School Districts</a:t>
            </a:r>
            <a:r>
              <a:rPr lang="en-US" i="1" dirty="0">
                <a:latin typeface="Aptos" panose="02110004020202020204"/>
                <a:cs typeface="Segoe UI"/>
              </a:rPr>
              <a:t> </a:t>
            </a:r>
            <a:r>
              <a:rPr lang="en-US" dirty="0">
                <a:latin typeface="Aptos" panose="02110004020202020204"/>
                <a:cs typeface="Segoe UI"/>
              </a:rPr>
              <a:t>[PDF]</a:t>
            </a:r>
          </a:p>
          <a:p>
            <a:pPr marL="0" indent="0">
              <a:buNone/>
            </a:pPr>
            <a:endParaRPr lang="en-US" dirty="0">
              <a:latin typeface="Aptos" panose="02110004020202020204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832158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82CE8-4D32-E322-E6BD-EAFA3EA36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Roadmap: 6 to12 Month Capacity-Building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097AD-215B-37F8-C3E2-519DCA016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US"/>
              <a:t>Key Focus </a:t>
            </a:r>
            <a:r>
              <a:rPr lang="en-US" dirty="0"/>
              <a:t>A</a:t>
            </a:r>
            <a:r>
              <a:rPr lang="en-US"/>
              <a:t>reas</a:t>
            </a:r>
            <a:r>
              <a:rPr lang="en-US" dirty="0"/>
              <a:t>:</a:t>
            </a:r>
          </a:p>
          <a:p>
            <a:r>
              <a:rPr lang="en-US" dirty="0"/>
              <a:t>Strengthen supervision.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Aptos"/>
                <a:cs typeface="Segoe UI"/>
              </a:rPr>
              <a:t>Begin with a hybrid supervision model using university-trained supervisors or contractors while building future supervising capacity internally through GYO graduates.</a:t>
            </a:r>
            <a:endParaRPr lang="en-US" dirty="0">
              <a:latin typeface="Aptos"/>
            </a:endParaRPr>
          </a:p>
          <a:p>
            <a:r>
              <a:rPr lang="en-US" dirty="0"/>
              <a:t>Build HR and operational systems.</a:t>
            </a:r>
          </a:p>
          <a:p>
            <a:r>
              <a:rPr lang="en-US" dirty="0"/>
              <a:t>Develop financial structures.</a:t>
            </a:r>
          </a:p>
          <a:p>
            <a:r>
              <a:rPr lang="en-US" dirty="0"/>
              <a:t>Formalize selection of the university/training partner.</a:t>
            </a:r>
          </a:p>
          <a:p>
            <a:r>
              <a:rPr lang="en-US" dirty="0"/>
              <a:t>Pilot placements.</a:t>
            </a:r>
          </a:p>
          <a:p>
            <a:r>
              <a:rPr lang="en-US" dirty="0"/>
              <a:t>Prepare for launch.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6 to 12-month capacity‑building plan outlines the essential steps that we need to take before accepting candidates.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5170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2FB3C-4483-C843-B295-76F29FC3C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Investments and Resources Required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E67DF-AE9F-4FC4-08AE-0398070C2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Three buckets of investment:</a:t>
            </a:r>
          </a:p>
          <a:p>
            <a:pPr>
              <a:lnSpc>
                <a:spcPct val="150000"/>
              </a:lnSpc>
            </a:pPr>
            <a:r>
              <a:rPr lang="en-US" b="1"/>
              <a:t>People:</a:t>
            </a:r>
            <a:r>
              <a:rPr lang="en-US"/>
              <a:t> mentor stipends, supervision time, HR support</a:t>
            </a:r>
          </a:p>
          <a:p>
            <a:pPr>
              <a:lnSpc>
                <a:spcPct val="100000"/>
              </a:lnSpc>
            </a:pPr>
            <a:r>
              <a:rPr lang="en-US" b="1" dirty="0"/>
              <a:t>Programs:</a:t>
            </a:r>
            <a:r>
              <a:rPr lang="en-US" dirty="0"/>
              <a:t> tuition support, university or apprenticeship agreements</a:t>
            </a:r>
          </a:p>
          <a:p>
            <a:pPr>
              <a:lnSpc>
                <a:spcPct val="100000"/>
              </a:lnSpc>
            </a:pPr>
            <a:r>
              <a:rPr lang="en-US" b="1"/>
              <a:t>Infrastructure:</a:t>
            </a:r>
            <a:r>
              <a:rPr lang="en-US"/>
              <a:t> data systems, legal agreements, scheduling adjustments</a:t>
            </a:r>
          </a:p>
          <a:p>
            <a:pPr>
              <a:lnSpc>
                <a:spcPct val="150000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23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FC7E1-117E-9492-820C-5863D37AB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Sample GYO Launch Timeline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FA2D3-BC27-A66A-766D-D590DC366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8166"/>
            <a:ext cx="10515600" cy="5142015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Year 1</a:t>
            </a:r>
          </a:p>
          <a:p>
            <a:pPr>
              <a:lnSpc>
                <a:spcPct val="150000"/>
              </a:lnSpc>
            </a:pPr>
            <a:r>
              <a:rPr lang="en-US" dirty="0"/>
              <a:t>Months 0–3: Needs assessment, alignment</a:t>
            </a:r>
          </a:p>
          <a:p>
            <a:pPr>
              <a:lnSpc>
                <a:spcPct val="150000"/>
              </a:lnSpc>
            </a:pPr>
            <a:r>
              <a:rPr lang="en-US" dirty="0"/>
              <a:t>Months 3–6: Supervisor training, HR systems</a:t>
            </a:r>
          </a:p>
          <a:p>
            <a:pPr>
              <a:lnSpc>
                <a:spcPct val="150000"/>
              </a:lnSpc>
            </a:pPr>
            <a:r>
              <a:rPr lang="en-US" dirty="0"/>
              <a:t>Months 6–9: University partnership</a:t>
            </a:r>
          </a:p>
          <a:p>
            <a:pPr>
              <a:lnSpc>
                <a:spcPct val="150000"/>
              </a:lnSpc>
            </a:pPr>
            <a:r>
              <a:rPr lang="en-US" dirty="0"/>
              <a:t>Months 9–12: Pilot/placements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Year 2</a:t>
            </a:r>
          </a:p>
          <a:p>
            <a:pPr>
              <a:lnSpc>
                <a:spcPct val="150000"/>
              </a:lnSpc>
            </a:pPr>
            <a:r>
              <a:rPr lang="en-US" dirty="0"/>
              <a:t>Full launch the first cohort.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ptos" panose="02110004020202020204"/>
                <a:cs typeface="Segoe UI"/>
              </a:rPr>
              <a:t>Transition the early GYO graduates into district SLP roles, with pathways that allow them to become supervisors in later cohorts.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6286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E90C3-4DB5-4652-2D1A-F9BB2FF4E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456" y="28427"/>
            <a:ext cx="10515600" cy="1325563"/>
          </a:xfrm>
        </p:spPr>
        <p:txBody>
          <a:bodyPr/>
          <a:lstStyle/>
          <a:p>
            <a:r>
              <a:rPr lang="en-US"/>
              <a:t>Decisions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5808A-FB90-BFAF-480E-3DE33CD72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456" y="1356021"/>
            <a:ext cx="11197855" cy="4820942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Approve moving forward with GYO planning.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Name internal team and point person to lead.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Authorize engagement with universities to explore placement requirements, supervision expectations, tuition support and timelines.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Allocate startup resources.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Approve district goals for SLP/SLPA pipeline development such as:</a:t>
            </a:r>
          </a:p>
          <a:p>
            <a:pPr lvl="1">
              <a:lnSpc>
                <a:spcPct val="150000"/>
              </a:lnSpc>
              <a:buFont typeface="Courier New" panose="020B0604020202020204" pitchFamily="34" charset="0"/>
              <a:buChar char="o"/>
            </a:pPr>
            <a:r>
              <a:rPr lang="en-US" sz="2000" dirty="0"/>
              <a:t>Reduce SLP/SLPA vacancies by __%.</a:t>
            </a:r>
          </a:p>
          <a:p>
            <a:pPr lvl="1">
              <a:lnSpc>
                <a:spcPct val="150000"/>
              </a:lnSpc>
              <a:buFont typeface="Courier New" panose="020B0604020202020204" pitchFamily="34" charset="0"/>
              <a:buChar char="o"/>
            </a:pPr>
            <a:r>
              <a:rPr lang="en-US" sz="2000" dirty="0"/>
              <a:t>Create an inclusive SLP/SLPA workforce to address recruitment, belonging, and retention.</a:t>
            </a:r>
          </a:p>
          <a:p>
            <a:pPr lvl="1">
              <a:lnSpc>
                <a:spcPct val="150000"/>
              </a:lnSpc>
              <a:buFont typeface="Courier New" panose="020B0604020202020204" pitchFamily="34" charset="0"/>
              <a:buChar char="o"/>
            </a:pPr>
            <a:r>
              <a:rPr lang="en-US" sz="2000" dirty="0"/>
              <a:t>Provide culturally responsive SLP/SLPA staffing to reflect community needs and to support equity.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434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6A444-EF38-8058-13D1-629D40F8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F381B-27CC-C03B-2F6E-40E13B9F5B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AutoNum type="arabicPeriod"/>
            </a:pPr>
            <a:r>
              <a:rPr lang="en-US" dirty="0"/>
              <a:t>Understanding the Need</a:t>
            </a:r>
          </a:p>
          <a:p>
            <a:pPr marL="514350" indent="-514350">
              <a:buAutoNum type="arabicPeriod"/>
            </a:pPr>
            <a:r>
              <a:rPr lang="en-US" dirty="0"/>
              <a:t>What Is a Grow Your Own (GYO) Program for SLPs/SLPAs?</a:t>
            </a:r>
          </a:p>
          <a:p>
            <a:pPr marL="514350" indent="-514350">
              <a:buAutoNum type="arabicPeriod"/>
            </a:pPr>
            <a:r>
              <a:rPr lang="en-US" dirty="0"/>
              <a:t>Benefits for Students and the District</a:t>
            </a:r>
          </a:p>
          <a:p>
            <a:pPr marL="514350" indent="-514350">
              <a:buAutoNum type="arabicPeriod"/>
            </a:pPr>
            <a:r>
              <a:rPr lang="en-US" dirty="0"/>
              <a:t>Readiness Framework Overview</a:t>
            </a:r>
          </a:p>
          <a:p>
            <a:pPr marL="514350" indent="-514350">
              <a:buAutoNum type="arabicPeriod"/>
            </a:pPr>
            <a:r>
              <a:rPr lang="en-US" dirty="0"/>
              <a:t>District Readiness Snapshot</a:t>
            </a:r>
          </a:p>
          <a:p>
            <a:pPr marL="514350" indent="-514350">
              <a:buAutoNum type="arabicPeriod"/>
            </a:pPr>
            <a:r>
              <a:rPr lang="en-US" dirty="0"/>
              <a:t>Capacity-Building Roadmap</a:t>
            </a:r>
          </a:p>
          <a:p>
            <a:pPr marL="514350" indent="-514350">
              <a:buAutoNum type="arabicPeriod"/>
            </a:pPr>
            <a:r>
              <a:rPr lang="en-US" dirty="0"/>
              <a:t>Program Models and Investment</a:t>
            </a:r>
          </a:p>
          <a:p>
            <a:pPr marL="514350" indent="-514350">
              <a:buAutoNum type="arabicPeriod"/>
            </a:pPr>
            <a:r>
              <a:rPr lang="en-US" dirty="0"/>
              <a:t>Launch Timeline and Decision Points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141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81B85-F92E-FF03-8CB2-AEED4CD44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now? Why 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691E6-E285-C9E6-B46D-626E49D96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The need is urgent.</a:t>
            </a:r>
          </a:p>
          <a:p>
            <a:pPr>
              <a:lnSpc>
                <a:spcPct val="150000"/>
              </a:lnSpc>
            </a:pPr>
            <a:r>
              <a:rPr lang="en-US" dirty="0"/>
              <a:t>GYO builds sustainable, long-term workforce stability.</a:t>
            </a:r>
          </a:p>
          <a:p>
            <a:pPr>
              <a:lnSpc>
                <a:spcPct val="150000"/>
              </a:lnSpc>
            </a:pPr>
            <a:r>
              <a:rPr lang="en-US" dirty="0"/>
              <a:t>GYO improves student access, equity, and compliance.</a:t>
            </a:r>
          </a:p>
          <a:p>
            <a:pPr>
              <a:lnSpc>
                <a:spcPct val="150000"/>
              </a:lnSpc>
            </a:pPr>
            <a:r>
              <a:rPr lang="en-US" dirty="0"/>
              <a:t>GYO positions the district as an innovator &amp; high-quality employer.</a:t>
            </a:r>
          </a:p>
          <a:p>
            <a:pPr>
              <a:lnSpc>
                <a:spcPct val="150000"/>
              </a:lnSpc>
            </a:pPr>
            <a:r>
              <a:rPr lang="en-US" dirty="0"/>
              <a:t>“Let’s build our future SLP workforce from our own community.”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234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0854DA-56FA-C319-0C58-63CEACB11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4B5FD-190A-9969-2051-AB1B9C1D3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Additional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51D48-4170-EDD3-CFFA-1B0CE3731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effectLst/>
              </a:rPr>
              <a:t>Explore these resources for more information on pursuing a GYO program for </a:t>
            </a:r>
            <a:r>
              <a:rPr lang="en-US" dirty="0"/>
              <a:t>SLPs/SLPAs in your school district</a:t>
            </a:r>
            <a:r>
              <a:rPr lang="en-US" dirty="0">
                <a:effectLst/>
              </a:rPr>
              <a:t>:</a:t>
            </a:r>
          </a:p>
          <a:p>
            <a:pPr marL="0" indent="0">
              <a:buNone/>
            </a:pPr>
            <a:endParaRPr lang="en-US" dirty="0"/>
          </a:p>
          <a:p>
            <a:pPr marL="457200" indent="-457200"/>
            <a:r>
              <a:rPr lang="en-US" sz="2400" dirty="0">
                <a:hlinkClick r:id="rId2"/>
              </a:rPr>
              <a:t>Grow Your Own School-Based SLP or SLPA Programs</a:t>
            </a:r>
            <a:endParaRPr lang="en-US" sz="2400" dirty="0"/>
          </a:p>
          <a:p>
            <a:pPr marL="457200" indent="-457200"/>
            <a:r>
              <a:rPr lang="en-US" sz="2400" dirty="0">
                <a:hlinkClick r:id="rId3"/>
              </a:rPr>
              <a:t>School District Readiness Scale</a:t>
            </a:r>
            <a:r>
              <a:rPr lang="en-US" sz="2400" dirty="0"/>
              <a:t> [PDF]</a:t>
            </a:r>
          </a:p>
          <a:p>
            <a:pPr marL="457200" indent="-457200"/>
            <a:r>
              <a:rPr lang="en-US" sz="2400" dirty="0">
                <a:hlinkClick r:id="rId4"/>
              </a:rPr>
              <a:t>Budget Considerations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***Questions? Email </a:t>
            </a:r>
            <a:r>
              <a:rPr lang="en-US" dirty="0">
                <a:hlinkClick r:id="rId5"/>
              </a:rPr>
              <a:t>schools@asha.org</a:t>
            </a:r>
            <a:r>
              <a:rPr lang="en-US" dirty="0"/>
              <a:t> and let us know how we can support you. </a:t>
            </a:r>
          </a:p>
        </p:txBody>
      </p:sp>
    </p:spTree>
    <p:extLst>
      <p:ext uri="{BB962C8B-B14F-4D97-AF65-F5344CB8AC3E}">
        <p14:creationId xmlns:p14="http://schemas.microsoft.com/office/powerpoint/2010/main" val="278784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312F4E-DC5F-2446-DB61-DD95F553B5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47226-5CC7-822A-A70E-E83C395FB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A763D-6F31-3276-90FB-BB4841AE5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latin typeface="Aptos"/>
                <a:cs typeface="Segoe UI"/>
              </a:rPr>
              <a:t>SLP/SLPA Workforce Shortages Are Growing</a:t>
            </a:r>
            <a:endParaRPr lang="en-US">
              <a:latin typeface="Aptos"/>
            </a:endParaRPr>
          </a:p>
          <a:p>
            <a:pPr marL="742950" lvl="1">
              <a:lnSpc>
                <a:spcPct val="150000"/>
              </a:lnSpc>
              <a:buFont typeface="Courier New" panose="020B0604020202020204" pitchFamily="34" charset="0"/>
              <a:buChar char="o"/>
            </a:pPr>
            <a:r>
              <a:rPr lang="en-US"/>
              <a:t>Persistent vacancies</a:t>
            </a:r>
          </a:p>
          <a:p>
            <a:pPr marL="742950" lvl="1">
              <a:lnSpc>
                <a:spcPct val="150000"/>
              </a:lnSpc>
              <a:buFont typeface="Courier New" panose="020B0604020202020204" pitchFamily="34" charset="0"/>
              <a:buChar char="o"/>
            </a:pPr>
            <a:r>
              <a:rPr lang="en-US"/>
              <a:t>High caseloads</a:t>
            </a:r>
          </a:p>
          <a:p>
            <a:pPr marL="742950" lvl="1">
              <a:lnSpc>
                <a:spcPct val="150000"/>
              </a:lnSpc>
              <a:buFont typeface="Courier New" panose="020B0604020202020204" pitchFamily="34" charset="0"/>
              <a:buChar char="o"/>
            </a:pPr>
            <a:r>
              <a:rPr lang="en-US"/>
              <a:t>Increasing service needs</a:t>
            </a:r>
          </a:p>
          <a:p>
            <a:pPr marL="742950" lvl="1">
              <a:lnSpc>
                <a:spcPct val="150000"/>
              </a:lnSpc>
              <a:buFont typeface="Courier New" panose="020B0604020202020204" pitchFamily="34" charset="0"/>
              <a:buChar char="o"/>
            </a:pPr>
            <a:r>
              <a:rPr lang="en-US"/>
              <a:t>Recruitment challenges</a:t>
            </a:r>
          </a:p>
          <a:p>
            <a:pPr marL="0" indent="0">
              <a:buNone/>
            </a:pPr>
            <a:endParaRPr lang="en-US"/>
          </a:p>
          <a:p>
            <a:pPr marL="285750" indent="-28575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098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CEA4A-6740-4F2A-6DF1-C6A225ED6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GYO Program for SLPs/SLPAs?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E72EC-DE28-5668-EAD8-0DF09A43D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4767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A district-led pathway that:</a:t>
            </a:r>
          </a:p>
          <a:p>
            <a:pPr marL="285750" indent="-285750"/>
            <a:r>
              <a:rPr lang="en-US" dirty="0"/>
              <a:t>supports staff or community members to become SLPs or SLPAs;</a:t>
            </a:r>
          </a:p>
          <a:p>
            <a:pPr marL="285750" indent="-285750"/>
            <a:r>
              <a:rPr lang="en-US" dirty="0"/>
              <a:t>provides structured clinical training and supervision;</a:t>
            </a:r>
          </a:p>
          <a:p>
            <a:pPr marL="285750" indent="-285750"/>
            <a:r>
              <a:rPr lang="en-US" dirty="0"/>
              <a:t>partners with university communication sciences and disorders programs;</a:t>
            </a:r>
          </a:p>
          <a:p>
            <a:pPr marL="285750" indent="-285750"/>
            <a:r>
              <a:rPr lang="en-US" dirty="0"/>
              <a:t>leads to long-term district employment.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710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F43F8-7DA1-931C-2D74-BF6377C1D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9007"/>
            <a:ext cx="10515600" cy="1325563"/>
          </a:xfrm>
        </p:spPr>
        <p:txBody>
          <a:bodyPr/>
          <a:lstStyle/>
          <a:p>
            <a:r>
              <a:rPr lang="en-US"/>
              <a:t>Why Grow Your Own (GYO)?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5C1E192-8E4A-DF1C-A71C-1C4D8D07104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973013"/>
            <a:ext cx="10369773" cy="429817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>
                <a:latin typeface="Aptos"/>
                <a:cs typeface="Segoe UI"/>
              </a:rPr>
              <a:t>A sustainable talent pipeline built from our own community</a:t>
            </a:r>
            <a:r>
              <a:rPr lang="en-US" sz="2400" b="0" i="0" u="none" strike="noStrike" kern="1200" cap="none" spc="0" baseline="0">
                <a:uFillTx/>
                <a:latin typeface="Aptos"/>
                <a:cs typeface="Segoe UI"/>
              </a:rPr>
              <a:t>.</a:t>
            </a:r>
            <a:endParaRPr lang="en-US"/>
          </a:p>
          <a:p>
            <a:pPr marL="342900" indent="-3429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>
                <a:latin typeface="Aptos"/>
                <a:cs typeface="Segoe UI"/>
              </a:rPr>
              <a:t>Improves retention</a:t>
            </a:r>
            <a:endParaRPr lang="en-US"/>
          </a:p>
          <a:p>
            <a:pPr marL="342900" indent="-3429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>
                <a:latin typeface="Aptos"/>
                <a:cs typeface="Segoe UI"/>
              </a:rPr>
              <a:t>Builds diversity</a:t>
            </a:r>
            <a:endParaRPr lang="en-US"/>
          </a:p>
          <a:p>
            <a:pPr marL="342900" indent="-3429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>
                <a:latin typeface="Aptos"/>
                <a:cs typeface="Segoe UI"/>
              </a:rPr>
              <a:t>Reduces vacancies and service disruptions</a:t>
            </a:r>
            <a:endParaRPr lang="en-US"/>
          </a:p>
          <a:p>
            <a:pPr marL="342900" indent="-3429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>
                <a:latin typeface="Aptos"/>
                <a:cs typeface="Segoe UI"/>
              </a:rPr>
              <a:t>Aligns workforce efforts with district priorities</a:t>
            </a:r>
            <a:endParaRPr lang="en-US"/>
          </a:p>
          <a:p>
            <a:pPr indent="0"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>
              <a:latin typeface="Aptos"/>
              <a:cs typeface="Segoe UI"/>
            </a:endParaRPr>
          </a:p>
          <a:p>
            <a:pPr indent="0"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>
                <a:latin typeface="Aptos"/>
                <a:cs typeface="Segoe UI"/>
              </a:rPr>
              <a:t>Speaker Notes:</a:t>
            </a:r>
            <a:br>
              <a:rPr lang="en-US" sz="2400">
                <a:latin typeface="Aptos"/>
                <a:cs typeface="Segoe UI"/>
              </a:rPr>
            </a:br>
            <a:r>
              <a:rPr lang="en-US" sz="2400">
                <a:latin typeface="Aptos"/>
                <a:cs typeface="Segoe UI"/>
              </a:rPr>
              <a:t>Emphasize workforce stability </a:t>
            </a:r>
            <a:r>
              <a:rPr lang="en-US" sz="2400" i="0" u="none" strike="noStrike" kern="1200" cap="none" spc="0" baseline="0">
                <a:uFillTx/>
                <a:latin typeface="Aptos"/>
                <a:cs typeface="Segoe UI"/>
              </a:rPr>
              <a:t>and </a:t>
            </a:r>
            <a:r>
              <a:rPr lang="en-US" sz="2400">
                <a:latin typeface="Aptos"/>
                <a:cs typeface="Segoe UI"/>
              </a:rPr>
              <a:t>community connections</a:t>
            </a:r>
            <a:r>
              <a:rPr lang="en-US" sz="2400" i="0" u="none" strike="noStrike" kern="1200" cap="none" spc="0" baseline="0">
                <a:uFillTx/>
                <a:latin typeface="Aptos"/>
                <a:cs typeface="Segoe UI"/>
              </a:rPr>
              <a:t>.</a:t>
            </a:r>
            <a:endParaRPr lang="en-US"/>
          </a:p>
          <a:p>
            <a:pPr marL="0" marR="0" lvl="0" indent="0" algn="l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248102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C38C7-054E-0717-A69B-8E31C08939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792FC-4F8E-871D-BA41-8384DA895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GYO Plans for SLPs and SLPAs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3E4EC-04A9-FE81-90AD-460E7C64A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Aptos"/>
                <a:cs typeface="Segoe UI"/>
              </a:rPr>
              <a:t>SLP Pathway</a:t>
            </a:r>
            <a:endParaRPr lang="en-US" dirty="0"/>
          </a:p>
          <a:p>
            <a:r>
              <a:rPr lang="en-US" dirty="0">
                <a:latin typeface="Aptos"/>
                <a:cs typeface="Segoe UI"/>
              </a:rPr>
              <a:t>University partnership</a:t>
            </a:r>
            <a:endParaRPr lang="en-US" dirty="0"/>
          </a:p>
          <a:p>
            <a:r>
              <a:rPr lang="en-US" dirty="0">
                <a:latin typeface="Aptos"/>
                <a:cs typeface="Segoe UI"/>
              </a:rPr>
              <a:t>Graduate-level coursework</a:t>
            </a:r>
            <a:endParaRPr lang="en-US" dirty="0"/>
          </a:p>
          <a:p>
            <a:r>
              <a:rPr lang="en-US" dirty="0">
                <a:latin typeface="Aptos"/>
                <a:cs typeface="Segoe UI"/>
              </a:rPr>
              <a:t>Clinical practicum or residency</a:t>
            </a:r>
            <a:br>
              <a:rPr lang="en-US" dirty="0">
                <a:latin typeface="Aptos"/>
                <a:cs typeface="Segoe UI"/>
              </a:rPr>
            </a:br>
            <a:endParaRPr lang="en-US" dirty="0">
              <a:latin typeface="Aptos"/>
              <a:cs typeface="Segoe UI"/>
            </a:endParaRPr>
          </a:p>
          <a:p>
            <a:pPr marL="0" indent="0">
              <a:buNone/>
            </a:pPr>
            <a:r>
              <a:rPr lang="en-US" dirty="0">
                <a:latin typeface="Aptos"/>
                <a:cs typeface="Segoe UI"/>
              </a:rPr>
              <a:t>SLPA Pathway</a:t>
            </a:r>
            <a:endParaRPr lang="en-US" dirty="0"/>
          </a:p>
          <a:p>
            <a:r>
              <a:rPr lang="en-US" dirty="0">
                <a:latin typeface="Aptos"/>
                <a:cs typeface="Segoe UI"/>
              </a:rPr>
              <a:t>University partnership or certificate/apprenticeship model</a:t>
            </a:r>
            <a:endParaRPr lang="en-US" dirty="0"/>
          </a:p>
          <a:p>
            <a:r>
              <a:rPr lang="en-US" dirty="0">
                <a:latin typeface="Aptos"/>
                <a:cs typeface="Segoe UI"/>
              </a:rPr>
              <a:t>Faster training timeline</a:t>
            </a:r>
            <a:endParaRPr lang="en-US" dirty="0"/>
          </a:p>
          <a:p>
            <a:r>
              <a:rPr lang="en-US" dirty="0">
                <a:latin typeface="Aptos"/>
                <a:cs typeface="Segoe UI"/>
              </a:rPr>
              <a:t>Lower-cost entry point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845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13332-BECA-B39C-8BC2-3C8D538E4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GYO Benefits Students and the District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69111-7DF5-D1BD-DEA8-2C636A929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US"/>
              <a:t>Consistent speech-language service delivery</a:t>
            </a:r>
          </a:p>
          <a:p>
            <a:pPr marL="457200" indent="-457200"/>
            <a:r>
              <a:rPr lang="en-US"/>
              <a:t>Reduced turnover and vacancies</a:t>
            </a:r>
          </a:p>
          <a:p>
            <a:pPr marL="457200" indent="-457200"/>
            <a:r>
              <a:rPr lang="en-US"/>
              <a:t>Better caseload and workload management</a:t>
            </a:r>
          </a:p>
          <a:p>
            <a:pPr marL="457200" indent="-457200"/>
            <a:r>
              <a:rPr lang="en-US"/>
              <a:t>Stronger community connections</a:t>
            </a:r>
          </a:p>
          <a:p>
            <a:pPr marL="457200" indent="-457200"/>
            <a:r>
              <a:rPr lang="en-US"/>
              <a:t>Predictable staffing pipeline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771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B5AE7-FAA5-EC31-1F73-A2E4DA8A4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Readiness for GYO SLP/SLPA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837F1-8C8A-D534-2264-33B98E92F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latin typeface="Aptos"/>
                <a:cs typeface="Segoe UI"/>
              </a:rPr>
              <a:t>Six domains guide district readiness:</a:t>
            </a:r>
            <a:endParaRPr lang="en-US" dirty="0"/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dirty="0">
                <a:latin typeface="Aptos"/>
                <a:cs typeface="Segoe UI"/>
              </a:rPr>
              <a:t>Workforce Need and Strategic Alignment</a:t>
            </a:r>
            <a:endParaRPr lang="en-US" dirty="0"/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dirty="0">
                <a:latin typeface="Aptos"/>
                <a:cs typeface="Segoe UI"/>
              </a:rPr>
              <a:t>Human Capacity and Supervision</a:t>
            </a:r>
            <a:endParaRPr lang="en-US" dirty="0"/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dirty="0">
                <a:latin typeface="Aptos"/>
                <a:cs typeface="Segoe UI"/>
              </a:rPr>
              <a:t>Financial Readiness</a:t>
            </a:r>
            <a:endParaRPr lang="en-US" dirty="0"/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dirty="0">
                <a:latin typeface="Aptos"/>
                <a:cs typeface="Segoe UI"/>
              </a:rPr>
              <a:t>Operational and Administrative Capacity</a:t>
            </a:r>
            <a:endParaRPr lang="en-US" dirty="0"/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dirty="0">
                <a:latin typeface="Aptos"/>
                <a:cs typeface="Segoe UI"/>
              </a:rPr>
              <a:t>Academic and Program Coordination</a:t>
            </a:r>
            <a:endParaRPr lang="en-US" dirty="0"/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dirty="0">
                <a:latin typeface="Aptos"/>
                <a:cs typeface="Segoe UI"/>
              </a:rPr>
              <a:t>GYO Culture and Retention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053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EFC79-087C-56E5-F858-C48A6C9D7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 1: Workforce Need and Strategic Alignment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DCDE2-8BFD-D1CB-9D5F-7A0B944A9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Aptos"/>
                <a:cs typeface="Segoe UI"/>
              </a:rPr>
              <a:t>A district is ready when it has all of the following components:</a:t>
            </a:r>
            <a:endParaRPr lang="en-US" dirty="0"/>
          </a:p>
          <a:p>
            <a:r>
              <a:rPr lang="en-US" dirty="0">
                <a:latin typeface="Aptos"/>
                <a:cs typeface="Segoe UI"/>
              </a:rPr>
              <a:t>Clear data demonstrating SLP/SLPA shortages</a:t>
            </a:r>
            <a:endParaRPr lang="en-US" dirty="0"/>
          </a:p>
          <a:p>
            <a:r>
              <a:rPr lang="en-US" dirty="0">
                <a:latin typeface="Aptos"/>
                <a:cs typeface="Segoe UI"/>
              </a:rPr>
              <a:t>Strategic alignment with HR, SPED, and district priorities</a:t>
            </a:r>
            <a:endParaRPr lang="en-US" dirty="0"/>
          </a:p>
          <a:p>
            <a:r>
              <a:rPr lang="en-US" dirty="0">
                <a:latin typeface="Aptos"/>
                <a:cs typeface="Segoe UI"/>
              </a:rPr>
              <a:t>Support from key leaders and stakeholders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Aptos"/>
              <a:cs typeface="Segoe UI"/>
            </a:endParaRPr>
          </a:p>
          <a:p>
            <a:pPr marL="0" indent="0">
              <a:buNone/>
            </a:pPr>
            <a:r>
              <a:rPr lang="en-US" dirty="0">
                <a:latin typeface="Aptos"/>
                <a:cs typeface="Segoe UI"/>
              </a:rPr>
              <a:t>This is not a standalone initiative but one that connects directly to solving workforce shortages, improving special education services, and meeting district priorities. </a:t>
            </a:r>
            <a:endParaRPr lang="en-US" dirty="0"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4135523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11FF5130EFBE4393FCDC365DCFCC5C" ma:contentTypeVersion="18" ma:contentTypeDescription="Create a new document." ma:contentTypeScope="" ma:versionID="8804c83da6ef530612cace67d3bb3c0b">
  <xsd:schema xmlns:xsd="http://www.w3.org/2001/XMLSchema" xmlns:xs="http://www.w3.org/2001/XMLSchema" xmlns:p="http://schemas.microsoft.com/office/2006/metadata/properties" xmlns:ns2="1d1c2736-64e7-4368-9e28-84156f3a522a" xmlns:ns3="1d87cc27-ba4a-46c3-a486-ad973ae51569" targetNamespace="http://schemas.microsoft.com/office/2006/metadata/properties" ma:root="true" ma:fieldsID="21fff2a4a3bb333e9389b7a9d1768c2f" ns2:_="" ns3:_="">
    <xsd:import namespace="1d1c2736-64e7-4368-9e28-84156f3a522a"/>
    <xsd:import namespace="1d87cc27-ba4a-46c3-a486-ad973ae515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c2736-64e7-4368-9e28-84156f3a52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2fd663b-f12d-4793-8d0f-f31da22be46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87cc27-ba4a-46c3-a486-ad973ae5156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930e220-c943-4965-871b-6a0e45702f5f}" ma:internalName="TaxCatchAll" ma:showField="CatchAllData" ma:web="1d87cc27-ba4a-46c3-a486-ad973ae515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d1c2736-64e7-4368-9e28-84156f3a522a">
      <Terms xmlns="http://schemas.microsoft.com/office/infopath/2007/PartnerControls"/>
    </lcf76f155ced4ddcb4097134ff3c332f>
    <TaxCatchAll xmlns="1d87cc27-ba4a-46c3-a486-ad973ae51569" xsi:nil="true"/>
  </documentManagement>
</p:properties>
</file>

<file path=customXml/itemProps1.xml><?xml version="1.0" encoding="utf-8"?>
<ds:datastoreItem xmlns:ds="http://schemas.openxmlformats.org/officeDocument/2006/customXml" ds:itemID="{22D81369-9873-447E-919E-48ECA31438FE}">
  <ds:schemaRefs>
    <ds:schemaRef ds:uri="1d1c2736-64e7-4368-9e28-84156f3a522a"/>
    <ds:schemaRef ds:uri="1d87cc27-ba4a-46c3-a486-ad973ae5156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8AF132A-E8D3-434F-A4D1-0264D342FF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D16494-C8AA-4641-9191-BDD35239B127}">
  <ds:schemaRefs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1d87cc27-ba4a-46c3-a486-ad973ae51569"/>
    <ds:schemaRef ds:uri="http://purl.org/dc/terms/"/>
    <ds:schemaRef ds:uri="http://purl.org/dc/dcmitype/"/>
    <ds:schemaRef ds:uri="http://schemas.microsoft.com/office/infopath/2007/PartnerControls"/>
    <ds:schemaRef ds:uri="1d1c2736-64e7-4368-9e28-84156f3a522a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0a0685af-ce28-4b2d-9daf-12622c77878c}" enabled="0" method="" siteId="{0a0685af-ce28-4b2d-9daf-12622c77878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1168</Words>
  <Application>Microsoft Office PowerPoint</Application>
  <PresentationFormat>Widescreen</PresentationFormat>
  <Paragraphs>152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Aptos</vt:lpstr>
      <vt:lpstr>Aptos Display</vt:lpstr>
      <vt:lpstr>Arial</vt:lpstr>
      <vt:lpstr>Calibri</vt:lpstr>
      <vt:lpstr>Courier New</vt:lpstr>
      <vt:lpstr>Segoe UI</vt:lpstr>
      <vt:lpstr>Office Theme</vt:lpstr>
      <vt:lpstr>Exploring a School District  Grow Your Own (GYO) Program for SLPs/SLPAs Strengthening Our Special Education Workforce </vt:lpstr>
      <vt:lpstr>Agenda</vt:lpstr>
      <vt:lpstr>The Challenge</vt:lpstr>
      <vt:lpstr>What Is a GYO Program for SLPs/SLPAs?</vt:lpstr>
      <vt:lpstr>Why Grow Your Own (GYO)?</vt:lpstr>
      <vt:lpstr>GYO Plans for SLPs and SLPAs</vt:lpstr>
      <vt:lpstr>How GYO Benefits Students and the District</vt:lpstr>
      <vt:lpstr>Readiness for GYO SLP/SLPA Program</vt:lpstr>
      <vt:lpstr>Domain 1: Workforce Need and Strategic Alignment</vt:lpstr>
      <vt:lpstr> Domain 2: Human Capacity and Supervision Infrastructure </vt:lpstr>
      <vt:lpstr>Domain 3: Financial Readiness </vt:lpstr>
      <vt:lpstr> Domain 4: Operational and Administrative Capacity </vt:lpstr>
      <vt:lpstr>Domain 5: Academic and Program Coordination</vt:lpstr>
      <vt:lpstr>Domain 6: Commitment to GYO Culture and Retention</vt:lpstr>
      <vt:lpstr>Our District's Readiness</vt:lpstr>
      <vt:lpstr>Roadmap: 6 to12 Month Capacity-Building Plan</vt:lpstr>
      <vt:lpstr>Investments and Resources Required</vt:lpstr>
      <vt:lpstr>Sample GYO Launch Timeline </vt:lpstr>
      <vt:lpstr>Decisions</vt:lpstr>
      <vt:lpstr>Why now? Why us?</vt:lpstr>
      <vt:lpstr>Additional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Angela Morrell</dc:creator>
  <cp:lastModifiedBy>Cynthia Brennan</cp:lastModifiedBy>
  <cp:revision>104</cp:revision>
  <dcterms:created xsi:type="dcterms:W3CDTF">2025-01-03T18:30:01Z</dcterms:created>
  <dcterms:modified xsi:type="dcterms:W3CDTF">2026-07-15T13:40:57Z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0x0101005C11FF5130EFBE4393FCDC365DCFCC5C</vt:lpwstr>
  </property>
  <property fmtid="{D5CDD505-2E9C-101B-9397-08002B2CF9AE}" pid="3" name="MediaServiceImageTags">
    <vt:lpwstr/>
  </property>
</Properties>
</file>