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handoutMasterIdLst>
    <p:handoutMasterId r:id="rId38"/>
  </p:handoutMasterIdLst>
  <p:sldIdLst>
    <p:sldId id="320" r:id="rId5"/>
    <p:sldId id="322" r:id="rId6"/>
    <p:sldId id="258" r:id="rId7"/>
    <p:sldId id="323" r:id="rId8"/>
    <p:sldId id="324" r:id="rId9"/>
    <p:sldId id="325" r:id="rId10"/>
    <p:sldId id="326" r:id="rId11"/>
    <p:sldId id="327" r:id="rId12"/>
    <p:sldId id="328" r:id="rId13"/>
    <p:sldId id="329" r:id="rId14"/>
    <p:sldId id="314" r:id="rId15"/>
    <p:sldId id="330" r:id="rId16"/>
    <p:sldId id="331" r:id="rId17"/>
    <p:sldId id="334" r:id="rId18"/>
    <p:sldId id="332" r:id="rId19"/>
    <p:sldId id="333" r:id="rId20"/>
    <p:sldId id="335" r:id="rId21"/>
    <p:sldId id="316" r:id="rId22"/>
    <p:sldId id="317" r:id="rId23"/>
    <p:sldId id="336" r:id="rId24"/>
    <p:sldId id="337" r:id="rId25"/>
    <p:sldId id="338" r:id="rId26"/>
    <p:sldId id="291" r:id="rId27"/>
    <p:sldId id="339" r:id="rId28"/>
    <p:sldId id="340" r:id="rId29"/>
    <p:sldId id="341" r:id="rId30"/>
    <p:sldId id="342" r:id="rId31"/>
    <p:sldId id="343" r:id="rId32"/>
    <p:sldId id="344" r:id="rId33"/>
    <p:sldId id="345" r:id="rId34"/>
    <p:sldId id="346" r:id="rId35"/>
    <p:sldId id="34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E83F187-39D2-43A1-9729-3F1FC9272D0F}">
          <p14:sldIdLst>
            <p14:sldId id="320"/>
            <p14:sldId id="322"/>
            <p14:sldId id="258"/>
            <p14:sldId id="323"/>
            <p14:sldId id="324"/>
            <p14:sldId id="325"/>
            <p14:sldId id="326"/>
            <p14:sldId id="327"/>
            <p14:sldId id="328"/>
            <p14:sldId id="329"/>
            <p14:sldId id="314"/>
            <p14:sldId id="330"/>
            <p14:sldId id="331"/>
            <p14:sldId id="334"/>
            <p14:sldId id="332"/>
            <p14:sldId id="333"/>
            <p14:sldId id="335"/>
            <p14:sldId id="316"/>
            <p14:sldId id="317"/>
            <p14:sldId id="336"/>
            <p14:sldId id="337"/>
            <p14:sldId id="338"/>
            <p14:sldId id="291"/>
            <p14:sldId id="339"/>
            <p14:sldId id="340"/>
            <p14:sldId id="341"/>
            <p14:sldId id="342"/>
            <p14:sldId id="343"/>
            <p14:sldId id="344"/>
            <p14:sldId id="345"/>
            <p14:sldId id="346"/>
            <p14:sldId id="34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e Stephens" initials="KS" lastIdx="20" clrIdx="0">
    <p:extLst>
      <p:ext uri="{19B8F6BF-5375-455C-9EA6-DF929625EA0E}">
        <p15:presenceInfo xmlns:p15="http://schemas.microsoft.com/office/powerpoint/2012/main" userId="S::kstephens@asha.org::dc1cf06e-a9ea-4395-a69a-eee1e884f0e6" providerId="AD"/>
      </p:ext>
    </p:extLst>
  </p:cmAuthor>
  <p:cmAuthor id="2" name="Melanie Johnson" initials="MJ" lastIdx="27" clrIdx="1">
    <p:extLst>
      <p:ext uri="{19B8F6BF-5375-455C-9EA6-DF929625EA0E}">
        <p15:presenceInfo xmlns:p15="http://schemas.microsoft.com/office/powerpoint/2012/main" userId="S::MJOHNSON@asha.org::a257f8ad-324e-419d-8ab5-afd0ebf21df1" providerId="AD"/>
      </p:ext>
    </p:extLst>
  </p:cmAuthor>
  <p:cmAuthor id="3" name="Guest User" initials="GU" lastIdx="5" clrIdx="2">
    <p:extLst>
      <p:ext uri="{19B8F6BF-5375-455C-9EA6-DF929625EA0E}">
        <p15:presenceInfo xmlns:p15="http://schemas.microsoft.com/office/powerpoint/2012/main" userId="S::urn:spo:anon#88ae2cf2a62271a7cb1546c820bff4d669fbe2431607add809214d24f0026898::" providerId="AD"/>
      </p:ext>
    </p:extLst>
  </p:cmAuthor>
  <p:cmAuthor id="4" name="Karen Weis" initials="KW" lastIdx="12" clrIdx="3">
    <p:extLst>
      <p:ext uri="{19B8F6BF-5375-455C-9EA6-DF929625EA0E}">
        <p15:presenceInfo xmlns:p15="http://schemas.microsoft.com/office/powerpoint/2012/main" userId="S::kweis@asha.org::bb6cc3c1-5fc8-4774-bd4d-0ff998db40ba" providerId="AD"/>
      </p:ext>
    </p:extLst>
  </p:cmAuthor>
  <p:cmAuthor id="5" name="Kathleen Halverson" initials="KH" lastIdx="32" clrIdx="4">
    <p:extLst>
      <p:ext uri="{19B8F6BF-5375-455C-9EA6-DF929625EA0E}">
        <p15:presenceInfo xmlns:p15="http://schemas.microsoft.com/office/powerpoint/2012/main" userId="Kathleen Halverson" providerId="None"/>
      </p:ext>
    </p:extLst>
  </p:cmAuthor>
  <p:cmAuthor id="6" name="Martine Stein" initials="MS" lastIdx="16" clrIdx="5">
    <p:extLst>
      <p:ext uri="{19B8F6BF-5375-455C-9EA6-DF929625EA0E}">
        <p15:presenceInfo xmlns:p15="http://schemas.microsoft.com/office/powerpoint/2012/main" userId="S::mstein@asha.org::03cfbb87-2534-437d-9b11-f38d42a267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6259"/>
    <a:srgbClr val="00778B"/>
    <a:srgbClr val="F1F0ED"/>
    <a:srgbClr val="D7D2CB"/>
    <a:srgbClr val="6CACE4"/>
    <a:srgbClr val="93C90E"/>
    <a:srgbClr val="F4DA40"/>
    <a:srgbClr val="991E66"/>
    <a:srgbClr val="BFB8AF"/>
    <a:srgbClr val="151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3A501A-1C74-450A-AD88-74074E4414F4}" v="128" dt="2022-03-16T19:35:30.461"/>
    <p1510:client id="{CAB23F08-4A06-5FCD-012F-33A9A40D5F12}" v="22" dt="2022-03-16T20:05:30.292"/>
    <p1510:client id="{D07A257F-890D-772B-F46C-52FC8D3A1D06}" v="45" dt="2022-03-15T22:53:04.5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2018 Median-Salary Report for ASHA-certified Audiologists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2</c:v>
                </c:pt>
              </c:strCache>
            </c:strRef>
          </c:tx>
          <c:spPr>
            <a:solidFill>
              <a:schemeClr val="accent1"/>
            </a:solidFill>
            <a:ln>
              <a:noFill/>
            </a:ln>
            <a:effectLst/>
          </c:spPr>
          <c:invertIfNegative val="0"/>
          <c:cat>
            <c:strRef>
              <c:f>Sheet1!$A$2:$A$4</c:f>
              <c:strCache>
                <c:ptCount val="3"/>
                <c:pt idx="0">
                  <c:v>AuD/PhD</c:v>
                </c:pt>
                <c:pt idx="1">
                  <c:v>Univ faculty/Administrators</c:v>
                </c:pt>
                <c:pt idx="2">
                  <c:v>Women/Men</c:v>
                </c:pt>
              </c:strCache>
            </c:strRef>
          </c:cat>
          <c:val>
            <c:numRef>
              <c:f>Sheet1!$B$2:$B$4</c:f>
              <c:numCache>
                <c:formatCode>"$"#,##0_);[Red]\("$"#,##0\)</c:formatCode>
                <c:ptCount val="3"/>
                <c:pt idx="0">
                  <c:v>79072</c:v>
                </c:pt>
                <c:pt idx="1">
                  <c:v>84609</c:v>
                </c:pt>
                <c:pt idx="2">
                  <c:v>80000</c:v>
                </c:pt>
              </c:numCache>
            </c:numRef>
          </c:val>
          <c:extLst>
            <c:ext xmlns:c16="http://schemas.microsoft.com/office/drawing/2014/chart" uri="{C3380CC4-5D6E-409C-BE32-E72D297353CC}">
              <c16:uniqueId val="{00000000-379E-48A0-B17F-533890AD2E92}"/>
            </c:ext>
          </c:extLst>
        </c:ser>
        <c:ser>
          <c:idx val="1"/>
          <c:order val="1"/>
          <c:tx>
            <c:strRef>
              <c:f>Sheet1!$C$1</c:f>
              <c:strCache>
                <c:ptCount val="1"/>
                <c:pt idx="0">
                  <c:v>Series 3</c:v>
                </c:pt>
              </c:strCache>
            </c:strRef>
          </c:tx>
          <c:spPr>
            <a:solidFill>
              <a:schemeClr val="accent2"/>
            </a:solidFill>
            <a:ln>
              <a:noFill/>
            </a:ln>
            <a:effectLst/>
          </c:spPr>
          <c:invertIfNegative val="0"/>
          <c:cat>
            <c:strRef>
              <c:f>Sheet1!$A$2:$A$4</c:f>
              <c:strCache>
                <c:ptCount val="3"/>
                <c:pt idx="0">
                  <c:v>AuD/PhD</c:v>
                </c:pt>
                <c:pt idx="1">
                  <c:v>Univ faculty/Administrators</c:v>
                </c:pt>
                <c:pt idx="2">
                  <c:v>Women/Men</c:v>
                </c:pt>
              </c:strCache>
            </c:strRef>
          </c:cat>
          <c:val>
            <c:numRef>
              <c:f>Sheet1!$C$2:$C$4</c:f>
              <c:numCache>
                <c:formatCode>#,##0</c:formatCode>
                <c:ptCount val="3"/>
                <c:pt idx="0">
                  <c:v>112705</c:v>
                </c:pt>
                <c:pt idx="1">
                  <c:v>104293</c:v>
                </c:pt>
                <c:pt idx="2">
                  <c:v>91925</c:v>
                </c:pt>
              </c:numCache>
            </c:numRef>
          </c:val>
          <c:extLst>
            <c:ext xmlns:c16="http://schemas.microsoft.com/office/drawing/2014/chart" uri="{C3380CC4-5D6E-409C-BE32-E72D297353CC}">
              <c16:uniqueId val="{00000001-379E-48A0-B17F-533890AD2E92}"/>
            </c:ext>
          </c:extLst>
        </c:ser>
        <c:dLbls>
          <c:showLegendKey val="0"/>
          <c:showVal val="0"/>
          <c:showCatName val="0"/>
          <c:showSerName val="0"/>
          <c:showPercent val="0"/>
          <c:showBubbleSize val="0"/>
        </c:dLbls>
        <c:gapWidth val="219"/>
        <c:overlap val="-27"/>
        <c:axId val="851276752"/>
        <c:axId val="851279664"/>
      </c:barChart>
      <c:catAx>
        <c:axId val="851276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1279664"/>
        <c:crosses val="autoZero"/>
        <c:auto val="1"/>
        <c:lblAlgn val="ctr"/>
        <c:lblOffset val="100"/>
        <c:noMultiLvlLbl val="0"/>
      </c:catAx>
      <c:valAx>
        <c:axId val="85127966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127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2020 Schools Salary</a:t>
            </a:r>
            <a:r>
              <a:rPr lang="en-US" baseline="0"/>
              <a:t> </a:t>
            </a:r>
            <a:r>
              <a:rPr lang="en-US"/>
              <a:t>Report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Combo of schools/Secondary schools</c:v>
                </c:pt>
                <c:pt idx="1">
                  <c:v>Rural/City</c:v>
                </c:pt>
                <c:pt idx="2">
                  <c:v>Midwest/Pacific</c:v>
                </c:pt>
                <c:pt idx="3">
                  <c:v>Men/Women</c:v>
                </c:pt>
              </c:strCache>
            </c:strRef>
          </c:cat>
          <c:val>
            <c:numRef>
              <c:f>Sheet1!$B$2:$B$5</c:f>
              <c:numCache>
                <c:formatCode>"$"#,##0_);[Red]\("$"#,##0\)</c:formatCode>
                <c:ptCount val="4"/>
                <c:pt idx="0">
                  <c:v>63000</c:v>
                </c:pt>
                <c:pt idx="1">
                  <c:v>60000</c:v>
                </c:pt>
                <c:pt idx="2">
                  <c:v>58000</c:v>
                </c:pt>
                <c:pt idx="3">
                  <c:v>65000</c:v>
                </c:pt>
              </c:numCache>
            </c:numRef>
          </c:val>
          <c:extLst>
            <c:ext xmlns:c16="http://schemas.microsoft.com/office/drawing/2014/chart" uri="{C3380CC4-5D6E-409C-BE32-E72D297353CC}">
              <c16:uniqueId val="{00000000-B21F-4D66-B501-88F23F4C964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Combo of schools/Secondary schools</c:v>
                </c:pt>
                <c:pt idx="1">
                  <c:v>Rural/City</c:v>
                </c:pt>
                <c:pt idx="2">
                  <c:v>Midwest/Pacific</c:v>
                </c:pt>
                <c:pt idx="3">
                  <c:v>Men/Women</c:v>
                </c:pt>
              </c:strCache>
            </c:strRef>
          </c:cat>
          <c:val>
            <c:numRef>
              <c:f>Sheet1!$C$2:$C$5</c:f>
              <c:numCache>
                <c:formatCode>"$"#,##0_);[Red]\("$"#,##0\)</c:formatCode>
                <c:ptCount val="4"/>
                <c:pt idx="0">
                  <c:v>75000</c:v>
                </c:pt>
                <c:pt idx="1">
                  <c:v>70000</c:v>
                </c:pt>
                <c:pt idx="2">
                  <c:v>90000</c:v>
                </c:pt>
                <c:pt idx="3">
                  <c:v>66000</c:v>
                </c:pt>
              </c:numCache>
            </c:numRef>
          </c:val>
          <c:extLst>
            <c:ext xmlns:c16="http://schemas.microsoft.com/office/drawing/2014/chart" uri="{C3380CC4-5D6E-409C-BE32-E72D297353CC}">
              <c16:uniqueId val="{00000001-B21F-4D66-B501-88F23F4C9647}"/>
            </c:ext>
          </c:extLst>
        </c:ser>
        <c:dLbls>
          <c:showLegendKey val="0"/>
          <c:showVal val="0"/>
          <c:showCatName val="0"/>
          <c:showSerName val="0"/>
          <c:showPercent val="0"/>
          <c:showBubbleSize val="0"/>
        </c:dLbls>
        <c:gapWidth val="219"/>
        <c:overlap val="-27"/>
        <c:axId val="861260480"/>
        <c:axId val="861256320"/>
      </c:barChart>
      <c:catAx>
        <c:axId val="861260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1256320"/>
        <c:crosses val="autoZero"/>
        <c:auto val="1"/>
        <c:lblAlgn val="ctr"/>
        <c:lblOffset val="100"/>
        <c:noMultiLvlLbl val="0"/>
      </c:catAx>
      <c:valAx>
        <c:axId val="8612563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612604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2021 Health Care Salary Report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Clinician/Supervisor</c:v>
                </c:pt>
                <c:pt idx="1">
                  <c:v>Outpatient Clinic/Skilled nursing facility</c:v>
                </c:pt>
                <c:pt idx="2">
                  <c:v>Northeast/West</c:v>
                </c:pt>
                <c:pt idx="3">
                  <c:v>1-3 years/25 yrs of more</c:v>
                </c:pt>
              </c:strCache>
            </c:strRef>
          </c:cat>
          <c:val>
            <c:numRef>
              <c:f>Sheet1!$B$2:$B$5</c:f>
              <c:numCache>
                <c:formatCode>"$"#,##0</c:formatCode>
                <c:ptCount val="4"/>
                <c:pt idx="0">
                  <c:v>78000</c:v>
                </c:pt>
                <c:pt idx="1">
                  <c:v>77000</c:v>
                </c:pt>
                <c:pt idx="2">
                  <c:v>79830</c:v>
                </c:pt>
                <c:pt idx="3">
                  <c:v>64000</c:v>
                </c:pt>
              </c:numCache>
            </c:numRef>
          </c:val>
          <c:extLst>
            <c:ext xmlns:c16="http://schemas.microsoft.com/office/drawing/2014/chart" uri="{C3380CC4-5D6E-409C-BE32-E72D297353CC}">
              <c16:uniqueId val="{00000000-9039-4C34-AEFD-FBE7DCC5CD8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Clinician/Supervisor</c:v>
                </c:pt>
                <c:pt idx="1">
                  <c:v>Outpatient Clinic/Skilled nursing facility</c:v>
                </c:pt>
                <c:pt idx="2">
                  <c:v>Northeast/West</c:v>
                </c:pt>
                <c:pt idx="3">
                  <c:v>1-3 years/25 yrs of more</c:v>
                </c:pt>
              </c:strCache>
            </c:strRef>
          </c:cat>
          <c:val>
            <c:numRef>
              <c:f>Sheet1!$C$2:$C$5</c:f>
              <c:numCache>
                <c:formatCode>"$"#,##0</c:formatCode>
                <c:ptCount val="4"/>
                <c:pt idx="0">
                  <c:v>105000</c:v>
                </c:pt>
                <c:pt idx="1">
                  <c:v>91000</c:v>
                </c:pt>
                <c:pt idx="2">
                  <c:v>90000</c:v>
                </c:pt>
                <c:pt idx="3">
                  <c:v>95000</c:v>
                </c:pt>
              </c:numCache>
            </c:numRef>
          </c:val>
          <c:extLst>
            <c:ext xmlns:c16="http://schemas.microsoft.com/office/drawing/2014/chart" uri="{C3380CC4-5D6E-409C-BE32-E72D297353CC}">
              <c16:uniqueId val="{00000001-9039-4C34-AEFD-FBE7DCC5CD85}"/>
            </c:ext>
          </c:extLst>
        </c:ser>
        <c:dLbls>
          <c:showLegendKey val="0"/>
          <c:showVal val="0"/>
          <c:showCatName val="0"/>
          <c:showSerName val="0"/>
          <c:showPercent val="0"/>
          <c:showBubbleSize val="0"/>
        </c:dLbls>
        <c:gapWidth val="219"/>
        <c:overlap val="-27"/>
        <c:axId val="855539536"/>
        <c:axId val="855541200"/>
      </c:barChart>
      <c:catAx>
        <c:axId val="855539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5541200"/>
        <c:crosses val="autoZero"/>
        <c:auto val="1"/>
        <c:lblAlgn val="ctr"/>
        <c:lblOffset val="100"/>
        <c:noMultiLvlLbl val="0"/>
      </c:catAx>
      <c:valAx>
        <c:axId val="85554120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5539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D2A018A-4872-DD49-9B1A-A826D50643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5FECBC-689B-3F42-8D6D-E914A55EAC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798DE6-F8DB-A446-8684-03380B071CEE}" type="datetimeFigureOut">
              <a:rPr lang="en-US" smtClean="0"/>
              <a:t>4/15/2022</a:t>
            </a:fld>
            <a:endParaRPr lang="en-US"/>
          </a:p>
        </p:txBody>
      </p:sp>
      <p:sp>
        <p:nvSpPr>
          <p:cNvPr id="4" name="Footer Placeholder 3">
            <a:extLst>
              <a:ext uri="{FF2B5EF4-FFF2-40B4-BE49-F238E27FC236}">
                <a16:creationId xmlns:a16="http://schemas.microsoft.com/office/drawing/2014/main" id="{CD83203A-B142-F949-A616-C8068DA2C9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D78F38-5EA9-374B-BA89-ACA6C6752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E9795D-DE42-6D48-9FD1-F4D24AD5AE9F}" type="slidenum">
              <a:rPr lang="en-US" smtClean="0"/>
              <a:t>‹#›</a:t>
            </a:fld>
            <a:endParaRPr lang="en-US"/>
          </a:p>
        </p:txBody>
      </p:sp>
    </p:spTree>
    <p:extLst>
      <p:ext uri="{BB962C8B-B14F-4D97-AF65-F5344CB8AC3E}">
        <p14:creationId xmlns:p14="http://schemas.microsoft.com/office/powerpoint/2010/main" val="349384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C37FBD-B59B-7347-89F8-7CBD380F1C1C}" type="datetimeFigureOut">
              <a:rPr lang="en-US" smtClean="0"/>
              <a:t>4/15/2022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B76249-CDB3-904D-8EA1-7B0032ED9B4A}" type="slidenum">
              <a:rPr lang="en-US" smtClean="0"/>
              <a:t>‹#›</a:t>
            </a:fld>
            <a:endParaRPr lang="en-US"/>
          </a:p>
        </p:txBody>
      </p:sp>
    </p:spTree>
    <p:extLst>
      <p:ext uri="{BB962C8B-B14F-4D97-AF65-F5344CB8AC3E}">
        <p14:creationId xmlns:p14="http://schemas.microsoft.com/office/powerpoint/2010/main" val="707000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 rewarding career with endless </a:t>
            </a:r>
            <a:r>
              <a:rPr lang="en-US" sz="1200" strike="noStrike" dirty="0">
                <a:solidFill>
                  <a:srgbClr val="FF0000"/>
                </a:solidFill>
                <a:highlight>
                  <a:srgbClr val="FFFF00"/>
                </a:highlight>
              </a:rPr>
              <a:t>opportunities. Working </a:t>
            </a:r>
            <a:r>
              <a:rPr lang="en-US" sz="1200" dirty="0"/>
              <a:t>with people across the lifespan—in schools, colleges and universities, health care, private practice, corporations, and industry; in cities and rural areas. Working in a career that is highly ranked, pays well, and offers opportunities around the world. If all of this sounds good to you, think about a career in CSD.</a:t>
            </a:r>
          </a:p>
          <a:p>
            <a:endParaRPr lang="en-US" dirty="0"/>
          </a:p>
          <a:p>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2</a:t>
            </a:fld>
            <a:endParaRPr lang="en-US"/>
          </a:p>
        </p:txBody>
      </p:sp>
    </p:spTree>
    <p:extLst>
      <p:ext uri="{BB962C8B-B14F-4D97-AF65-F5344CB8AC3E}">
        <p14:creationId xmlns:p14="http://schemas.microsoft.com/office/powerpoint/2010/main" val="4055780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6E6259"/>
                </a:solidFill>
                <a:effectLst/>
                <a:latin typeface="urw-geometric"/>
              </a:rPr>
              <a:t>Salaries of audiologists vary depending on education, experience, work setting, and geographical location.</a:t>
            </a:r>
          </a:p>
          <a:p>
            <a:endParaRPr lang="en-US" b="0" i="0">
              <a:solidFill>
                <a:srgbClr val="6E6259"/>
              </a:solidFill>
              <a:effectLst/>
              <a:latin typeface="urw-geometric"/>
            </a:endParaRPr>
          </a:p>
          <a:p>
            <a:r>
              <a:rPr lang="en-US" b="0" i="0">
                <a:solidFill>
                  <a:srgbClr val="6E6259"/>
                </a:solidFill>
                <a:effectLst/>
                <a:latin typeface="urw-geometric"/>
              </a:rPr>
              <a:t>Column 1 – salary by degree</a:t>
            </a:r>
          </a:p>
          <a:p>
            <a:r>
              <a:rPr lang="en-US" b="0" i="0">
                <a:solidFill>
                  <a:srgbClr val="6E6259"/>
                </a:solidFill>
                <a:effectLst/>
                <a:latin typeface="urw-geometric"/>
              </a:rPr>
              <a:t>Column 2 – salary by type of job</a:t>
            </a:r>
          </a:p>
          <a:p>
            <a:r>
              <a:rPr lang="en-US" b="0" i="0">
                <a:solidFill>
                  <a:srgbClr val="6E6259"/>
                </a:solidFill>
                <a:effectLst/>
                <a:latin typeface="urw-geometric"/>
              </a:rPr>
              <a:t>Column 3 – salary by gender</a:t>
            </a:r>
            <a:endParaRPr lang="en-US"/>
          </a:p>
        </p:txBody>
      </p:sp>
      <p:sp>
        <p:nvSpPr>
          <p:cNvPr id="4" name="Slide Number Placeholder 3"/>
          <p:cNvSpPr>
            <a:spLocks noGrp="1"/>
          </p:cNvSpPr>
          <p:nvPr>
            <p:ph type="sldNum" sz="quarter" idx="5"/>
          </p:nvPr>
        </p:nvSpPr>
        <p:spPr/>
        <p:txBody>
          <a:bodyPr/>
          <a:lstStyle/>
          <a:p>
            <a:fld id="{D1B76249-CDB3-904D-8EA1-7B0032ED9B4A}" type="slidenum">
              <a:rPr lang="en-US" smtClean="0"/>
              <a:t>11</a:t>
            </a:fld>
            <a:endParaRPr lang="en-US"/>
          </a:p>
        </p:txBody>
      </p:sp>
    </p:spTree>
    <p:extLst>
      <p:ext uri="{BB962C8B-B14F-4D97-AF65-F5344CB8AC3E}">
        <p14:creationId xmlns:p14="http://schemas.microsoft.com/office/powerpoint/2010/main" val="672043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E6259"/>
                </a:solidFill>
                <a:effectLst/>
                <a:latin typeface="urw-geometric"/>
              </a:rPr>
              <a:t>A clinical doctoral degree (AuD) is required to work independently as an audiologist.</a:t>
            </a:r>
          </a:p>
          <a:p>
            <a:pPr algn="l">
              <a:buFont typeface="Arial" panose="020B0604020202020204" pitchFamily="34" charset="0"/>
              <a:buChar char="•"/>
            </a:pPr>
            <a:r>
              <a:rPr lang="en-US" b="0" i="0" dirty="0">
                <a:solidFill>
                  <a:srgbClr val="6E6259"/>
                </a:solidFill>
                <a:effectLst/>
                <a:latin typeface="urw-geometric"/>
              </a:rPr>
              <a:t> An AuD requires approximately 3–4 years of full-time study.</a:t>
            </a:r>
          </a:p>
          <a:p>
            <a:pPr algn="l">
              <a:buFont typeface="Arial" panose="020B0604020202020204" pitchFamily="34" charset="0"/>
              <a:buChar char="•"/>
            </a:pPr>
            <a:r>
              <a:rPr lang="en-US" b="0" i="0" dirty="0">
                <a:solidFill>
                  <a:srgbClr val="6E6259"/>
                </a:solidFill>
                <a:effectLst/>
                <a:latin typeface="urw-geometric"/>
              </a:rPr>
              <a:t> Degree requirements include both academic coursework and clinical practicum experiences.</a:t>
            </a:r>
          </a:p>
          <a:p>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12</a:t>
            </a:fld>
            <a:endParaRPr lang="en-US"/>
          </a:p>
        </p:txBody>
      </p:sp>
    </p:spTree>
    <p:extLst>
      <p:ext uri="{BB962C8B-B14F-4D97-AF65-F5344CB8AC3E}">
        <p14:creationId xmlns:p14="http://schemas.microsoft.com/office/powerpoint/2010/main" val="2675029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Amara is currently studying audiology, and she is looking forward to three things when she becomes a professional.</a:t>
            </a:r>
          </a:p>
          <a:p>
            <a:endParaRPr lang="en-US"/>
          </a:p>
        </p:txBody>
      </p:sp>
      <p:sp>
        <p:nvSpPr>
          <p:cNvPr id="4" name="Slide Number Placeholder 3"/>
          <p:cNvSpPr>
            <a:spLocks noGrp="1"/>
          </p:cNvSpPr>
          <p:nvPr>
            <p:ph type="sldNum" sz="quarter" idx="5"/>
          </p:nvPr>
        </p:nvSpPr>
        <p:spPr/>
        <p:txBody>
          <a:bodyPr/>
          <a:lstStyle/>
          <a:p>
            <a:fld id="{D1B76249-CDB3-904D-8EA1-7B0032ED9B4A}" type="slidenum">
              <a:rPr lang="en-US" smtClean="0"/>
              <a:t>13</a:t>
            </a:fld>
            <a:endParaRPr lang="en-US"/>
          </a:p>
        </p:txBody>
      </p:sp>
    </p:spTree>
    <p:extLst>
      <p:ext uri="{BB962C8B-B14F-4D97-AF65-F5344CB8AC3E}">
        <p14:creationId xmlns:p14="http://schemas.microsoft.com/office/powerpoint/2010/main" val="4117043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Please share why you chose speech-language pathology as your career.</a:t>
            </a:r>
          </a:p>
        </p:txBody>
      </p:sp>
      <p:sp>
        <p:nvSpPr>
          <p:cNvPr id="4" name="Slide Number Placeholder 3"/>
          <p:cNvSpPr>
            <a:spLocks noGrp="1"/>
          </p:cNvSpPr>
          <p:nvPr>
            <p:ph type="sldNum" sz="quarter" idx="5"/>
          </p:nvPr>
        </p:nvSpPr>
        <p:spPr/>
        <p:txBody>
          <a:bodyPr/>
          <a:lstStyle/>
          <a:p>
            <a:fld id="{D1B76249-CDB3-904D-8EA1-7B0032ED9B4A}" type="slidenum">
              <a:rPr lang="en-US" smtClean="0"/>
              <a:t>14</a:t>
            </a:fld>
            <a:endParaRPr lang="en-US"/>
          </a:p>
        </p:txBody>
      </p:sp>
    </p:spTree>
    <p:extLst>
      <p:ext uri="{BB962C8B-B14F-4D97-AF65-F5344CB8AC3E}">
        <p14:creationId xmlns:p14="http://schemas.microsoft.com/office/powerpoint/2010/main" val="4028941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like audiologists, SLPs have a lot of options, too. Most SLPs work in the schools, but you can do so much more. You can develop technology, new methods, or equipment to move the discipline forward. You can work in a corporate setting helping individuals improve their communication. You can help musicians and singers maintain their voice. In this career, you can engage in a wide range of employment options.</a:t>
            </a:r>
          </a:p>
        </p:txBody>
      </p:sp>
      <p:sp>
        <p:nvSpPr>
          <p:cNvPr id="4" name="Slide Number Placeholder 3"/>
          <p:cNvSpPr>
            <a:spLocks noGrp="1"/>
          </p:cNvSpPr>
          <p:nvPr>
            <p:ph type="sldNum" sz="quarter" idx="5"/>
          </p:nvPr>
        </p:nvSpPr>
        <p:spPr/>
        <p:txBody>
          <a:bodyPr/>
          <a:lstStyle/>
          <a:p>
            <a:fld id="{D1B76249-CDB3-904D-8EA1-7B0032ED9B4A}" type="slidenum">
              <a:rPr lang="en-US" smtClean="0"/>
              <a:t>15</a:t>
            </a:fld>
            <a:endParaRPr lang="en-US"/>
          </a:p>
        </p:txBody>
      </p:sp>
    </p:spTree>
    <p:extLst>
      <p:ext uri="{BB962C8B-B14F-4D97-AF65-F5344CB8AC3E}">
        <p14:creationId xmlns:p14="http://schemas.microsoft.com/office/powerpoint/2010/main" val="867180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63942"/>
                </a:solidFill>
                <a:effectLst/>
                <a:latin typeface="Helvetica" panose="020B0604020202020204" pitchFamily="34" charset="0"/>
              </a:rPr>
              <a:t>There is a great need for SLPs to address these speech-related disorders—especially for those who are male, underrepresented, and/or bilingual. </a:t>
            </a:r>
            <a:r>
              <a:rPr lang="en-US" b="0" i="0" dirty="0">
                <a:solidFill>
                  <a:srgbClr val="333333"/>
                </a:solidFill>
                <a:effectLst/>
                <a:latin typeface="Tahoma" panose="020B0604030504040204" pitchFamily="34" charset="0"/>
              </a:rPr>
              <a:t>Employment of SLPs is projected to grow 29% through 2030, much faster than the average for all occupations.</a:t>
            </a:r>
          </a:p>
        </p:txBody>
      </p:sp>
      <p:sp>
        <p:nvSpPr>
          <p:cNvPr id="4" name="Slide Number Placeholder 3"/>
          <p:cNvSpPr>
            <a:spLocks noGrp="1"/>
          </p:cNvSpPr>
          <p:nvPr>
            <p:ph type="sldNum" sz="quarter" idx="5"/>
          </p:nvPr>
        </p:nvSpPr>
        <p:spPr/>
        <p:txBody>
          <a:bodyPr/>
          <a:lstStyle/>
          <a:p>
            <a:fld id="{D1B76249-CDB3-904D-8EA1-7B0032ED9B4A}" type="slidenum">
              <a:rPr lang="en-US" smtClean="0"/>
              <a:t>16</a:t>
            </a:fld>
            <a:endParaRPr lang="en-US"/>
          </a:p>
        </p:txBody>
      </p:sp>
    </p:spTree>
    <p:extLst>
      <p:ext uri="{BB962C8B-B14F-4D97-AF65-F5344CB8AC3E}">
        <p14:creationId xmlns:p14="http://schemas.microsoft.com/office/powerpoint/2010/main" val="192092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 is enrolled in a SLP graduate program. Here is why he decided to pursue a career as a speech-language pathologist.</a:t>
            </a:r>
          </a:p>
          <a:p>
            <a:endParaRPr lang="en-US"/>
          </a:p>
        </p:txBody>
      </p:sp>
      <p:sp>
        <p:nvSpPr>
          <p:cNvPr id="4" name="Slide Number Placeholder 3"/>
          <p:cNvSpPr>
            <a:spLocks noGrp="1"/>
          </p:cNvSpPr>
          <p:nvPr>
            <p:ph type="sldNum" sz="quarter" idx="5"/>
          </p:nvPr>
        </p:nvSpPr>
        <p:spPr/>
        <p:txBody>
          <a:bodyPr/>
          <a:lstStyle/>
          <a:p>
            <a:fld id="{D1B76249-CDB3-904D-8EA1-7B0032ED9B4A}" type="slidenum">
              <a:rPr lang="en-US" smtClean="0"/>
              <a:t>17</a:t>
            </a:fld>
            <a:endParaRPr lang="en-US"/>
          </a:p>
        </p:txBody>
      </p:sp>
    </p:spTree>
    <p:extLst>
      <p:ext uri="{BB962C8B-B14F-4D97-AF65-F5344CB8AC3E}">
        <p14:creationId xmlns:p14="http://schemas.microsoft.com/office/powerpoint/2010/main" val="1649963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than half (51.0%) of SLPs work in schools.</a:t>
            </a:r>
            <a:r>
              <a:rPr lang="en-US" b="0" i="0">
                <a:solidFill>
                  <a:srgbClr val="6E6259"/>
                </a:solidFill>
                <a:effectLst/>
                <a:latin typeface="urw-geometric"/>
              </a:rPr>
              <a:t> Salaries of SLPs vary depending on education, experience, work setting, and geographical location.</a:t>
            </a:r>
          </a:p>
          <a:p>
            <a:endParaRPr lang="en-US" b="0" i="0">
              <a:solidFill>
                <a:srgbClr val="6E6259"/>
              </a:solidFill>
              <a:effectLst/>
              <a:latin typeface="urw-geometric"/>
            </a:endParaRPr>
          </a:p>
          <a:p>
            <a:r>
              <a:rPr lang="en-US" b="0" i="0">
                <a:solidFill>
                  <a:srgbClr val="6E6259"/>
                </a:solidFill>
                <a:effectLst/>
                <a:latin typeface="urw-geometric"/>
              </a:rPr>
              <a:t>Column 1: salary by type of school</a:t>
            </a:r>
          </a:p>
          <a:p>
            <a:r>
              <a:rPr lang="en-US" b="0" i="0">
                <a:solidFill>
                  <a:srgbClr val="6E6259"/>
                </a:solidFill>
                <a:effectLst/>
                <a:latin typeface="urw-geometric"/>
              </a:rPr>
              <a:t>Column 2: salary by population size</a:t>
            </a:r>
          </a:p>
          <a:p>
            <a:r>
              <a:rPr lang="en-US" b="0" i="0">
                <a:solidFill>
                  <a:srgbClr val="6E6259"/>
                </a:solidFill>
                <a:effectLst/>
                <a:latin typeface="urw-geometric"/>
              </a:rPr>
              <a:t>Column 3: salary by region</a:t>
            </a:r>
          </a:p>
          <a:p>
            <a:r>
              <a:rPr lang="en-US" b="0" i="0">
                <a:solidFill>
                  <a:srgbClr val="6E6259"/>
                </a:solidFill>
                <a:effectLst/>
                <a:latin typeface="urw-geometric"/>
              </a:rPr>
              <a:t>Column 4: salary by gender</a:t>
            </a:r>
          </a:p>
          <a:p>
            <a:endParaRPr lang="en-US"/>
          </a:p>
        </p:txBody>
      </p:sp>
      <p:sp>
        <p:nvSpPr>
          <p:cNvPr id="4" name="Slide Number Placeholder 3"/>
          <p:cNvSpPr>
            <a:spLocks noGrp="1"/>
          </p:cNvSpPr>
          <p:nvPr>
            <p:ph type="sldNum" sz="quarter" idx="5"/>
          </p:nvPr>
        </p:nvSpPr>
        <p:spPr/>
        <p:txBody>
          <a:bodyPr/>
          <a:lstStyle/>
          <a:p>
            <a:fld id="{D1B76249-CDB3-904D-8EA1-7B0032ED9B4A}" type="slidenum">
              <a:rPr lang="en-US" smtClean="0"/>
              <a:t>18</a:t>
            </a:fld>
            <a:endParaRPr lang="en-US"/>
          </a:p>
        </p:txBody>
      </p:sp>
    </p:spTree>
    <p:extLst>
      <p:ext uri="{BB962C8B-B14F-4D97-AF65-F5344CB8AC3E}">
        <p14:creationId xmlns:p14="http://schemas.microsoft.com/office/powerpoint/2010/main" val="1359377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the remainder (39.9%) work in health care settings, including hospitals as well as residential and nonresidential health care facilities. </a:t>
            </a:r>
            <a:r>
              <a:rPr lang="en-US" b="0" i="0" dirty="0">
                <a:solidFill>
                  <a:srgbClr val="6E6259"/>
                </a:solidFill>
                <a:effectLst/>
                <a:latin typeface="urw-geometric"/>
              </a:rPr>
              <a:t>Salaries of speech-language pathologists vary depending on education, experience, work setting, and geographical location.</a:t>
            </a:r>
          </a:p>
          <a:p>
            <a:endParaRPr lang="en-US" b="0" i="0" dirty="0">
              <a:solidFill>
                <a:srgbClr val="6E6259"/>
              </a:solidFill>
              <a:effectLst/>
              <a:latin typeface="urw-geometric"/>
            </a:endParaRPr>
          </a:p>
          <a:p>
            <a:r>
              <a:rPr lang="en-US" b="0" i="0" dirty="0">
                <a:solidFill>
                  <a:srgbClr val="6E6259"/>
                </a:solidFill>
                <a:effectLst/>
                <a:latin typeface="urw-geometric"/>
              </a:rPr>
              <a:t>Column 1: salary by type of job</a:t>
            </a:r>
          </a:p>
          <a:p>
            <a:r>
              <a:rPr lang="en-US" b="0" i="0" dirty="0">
                <a:solidFill>
                  <a:srgbClr val="6E6259"/>
                </a:solidFill>
                <a:effectLst/>
                <a:latin typeface="urw-geometric"/>
              </a:rPr>
              <a:t>Column 2: salary by employment setting</a:t>
            </a:r>
          </a:p>
          <a:p>
            <a:r>
              <a:rPr lang="en-US" b="0" i="0" dirty="0">
                <a:solidFill>
                  <a:srgbClr val="6E6259"/>
                </a:solidFill>
                <a:effectLst/>
                <a:latin typeface="urw-geometric"/>
              </a:rPr>
              <a:t>Column 3: salary by geographic region</a:t>
            </a:r>
          </a:p>
          <a:p>
            <a:r>
              <a:rPr lang="en-US" b="0" i="0" dirty="0">
                <a:solidFill>
                  <a:srgbClr val="6E6259"/>
                </a:solidFill>
                <a:effectLst/>
                <a:latin typeface="urw-geometric"/>
              </a:rPr>
              <a:t>Column 4: salary by # of years worked</a:t>
            </a:r>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19</a:t>
            </a:fld>
            <a:endParaRPr lang="en-US"/>
          </a:p>
        </p:txBody>
      </p:sp>
    </p:spTree>
    <p:extLst>
      <p:ext uri="{BB962C8B-B14F-4D97-AF65-F5344CB8AC3E}">
        <p14:creationId xmlns:p14="http://schemas.microsoft.com/office/powerpoint/2010/main" val="983388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6E6259"/>
                </a:solidFill>
                <a:effectLst/>
                <a:latin typeface="urw-geometric"/>
              </a:rPr>
              <a:t>A master’s degree (e.g., MA/MS) is required to work independently as a speech-language pathologist.</a:t>
            </a:r>
          </a:p>
          <a:p>
            <a:pPr algn="l">
              <a:buFont typeface="Arial" panose="020B0604020202020204" pitchFamily="34" charset="0"/>
              <a:buChar char="•"/>
            </a:pPr>
            <a:r>
              <a:rPr lang="en-US" b="0" i="0">
                <a:solidFill>
                  <a:srgbClr val="6E6259"/>
                </a:solidFill>
                <a:effectLst/>
                <a:latin typeface="urw-geometric"/>
              </a:rPr>
              <a:t> A master’s degree in speech-language pathology requires approximately 2 years of full-time study.</a:t>
            </a:r>
          </a:p>
          <a:p>
            <a:pPr algn="l">
              <a:buFont typeface="Arial" panose="020B0604020202020204" pitchFamily="34" charset="0"/>
              <a:buChar char="•"/>
            </a:pPr>
            <a:r>
              <a:rPr lang="en-US" b="0" i="0">
                <a:solidFill>
                  <a:srgbClr val="6E6259"/>
                </a:solidFill>
                <a:effectLst/>
                <a:latin typeface="urw-geometric"/>
              </a:rPr>
              <a:t> Degree requirements include both academic coursework and clinical practicum experiences.</a:t>
            </a:r>
          </a:p>
        </p:txBody>
      </p:sp>
      <p:sp>
        <p:nvSpPr>
          <p:cNvPr id="4" name="Slide Number Placeholder 3"/>
          <p:cNvSpPr>
            <a:spLocks noGrp="1"/>
          </p:cNvSpPr>
          <p:nvPr>
            <p:ph type="sldNum" sz="quarter" idx="5"/>
          </p:nvPr>
        </p:nvSpPr>
        <p:spPr/>
        <p:txBody>
          <a:bodyPr/>
          <a:lstStyle/>
          <a:p>
            <a:fld id="{D1B76249-CDB3-904D-8EA1-7B0032ED9B4A}" type="slidenum">
              <a:rPr lang="en-US" smtClean="0"/>
              <a:t>20</a:t>
            </a:fld>
            <a:endParaRPr lang="en-US"/>
          </a:p>
        </p:txBody>
      </p:sp>
    </p:spTree>
    <p:extLst>
      <p:ext uri="{BB962C8B-B14F-4D97-AF65-F5344CB8AC3E}">
        <p14:creationId xmlns:p14="http://schemas.microsoft.com/office/powerpoint/2010/main" val="816816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Listen to what these students wish they knew before they decided on a career in CSD. </a:t>
            </a:r>
          </a:p>
        </p:txBody>
      </p:sp>
      <p:sp>
        <p:nvSpPr>
          <p:cNvPr id="4" name="Slide Number Placeholder 3"/>
          <p:cNvSpPr>
            <a:spLocks noGrp="1"/>
          </p:cNvSpPr>
          <p:nvPr>
            <p:ph type="sldNum" sz="quarter" idx="5"/>
          </p:nvPr>
        </p:nvSpPr>
        <p:spPr/>
        <p:txBody>
          <a:bodyPr/>
          <a:lstStyle/>
          <a:p>
            <a:fld id="{D1B76249-CDB3-904D-8EA1-7B0032ED9B4A}" type="slidenum">
              <a:rPr lang="en-US" smtClean="0"/>
              <a:t>3</a:t>
            </a:fld>
            <a:endParaRPr lang="en-US"/>
          </a:p>
        </p:txBody>
      </p:sp>
    </p:spTree>
    <p:extLst>
      <p:ext uri="{BB962C8B-B14F-4D97-AF65-F5344CB8AC3E}">
        <p14:creationId xmlns:p14="http://schemas.microsoft.com/office/powerpoint/2010/main" val="425758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Presenter: Please share why you chose speech, language, hearing science as your career.</a:t>
            </a:r>
          </a:p>
          <a:p>
            <a:pPr marL="342900" indent="-342900">
              <a:buFont typeface="Arial" panose="020B0604020202020204" pitchFamily="34" charset="0"/>
              <a:buChar char="•"/>
            </a:pPr>
            <a:r>
              <a:rPr lang="en-US" sz="1200" dirty="0"/>
              <a:t>What you’ll do</a:t>
            </a:r>
            <a:endParaRPr lang="en-US" dirty="0"/>
          </a:p>
          <a:p>
            <a:pPr marL="342900" indent="-342900">
              <a:buFont typeface="Arial" panose="020B0604020202020204" pitchFamily="34" charset="0"/>
              <a:buChar char="•"/>
            </a:pPr>
            <a:r>
              <a:rPr lang="en-US" sz="1200" dirty="0"/>
              <a:t>What you’ll earn</a:t>
            </a:r>
          </a:p>
          <a:p>
            <a:pPr marL="342900" indent="-342900">
              <a:buFont typeface="Arial" panose="020B0604020202020204" pitchFamily="34" charset="0"/>
              <a:buChar char="•"/>
            </a:pPr>
            <a:r>
              <a:rPr lang="en-US" sz="1200" dirty="0"/>
              <a:t>Who you’ll work with</a:t>
            </a:r>
          </a:p>
          <a:p>
            <a:pPr marL="342900" indent="-342900">
              <a:buFont typeface="Arial" panose="020B0604020202020204" pitchFamily="34" charset="0"/>
              <a:buChar char="•"/>
            </a:pPr>
            <a:r>
              <a:rPr lang="en-US" sz="1200" dirty="0"/>
              <a:t>Where you might work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speech, language, and hearing scientist, you will conduct the research that clinicians use to guide their work. You might investigate the biological, physical, and psychological processes of communication. Or you might explore the impact of psychological, social, and other factors on communication disorders. Your work could lead to new methods for diagnosing and treating individuals with speech, language, and hearing problems.</a:t>
            </a:r>
          </a:p>
          <a:p>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21</a:t>
            </a:fld>
            <a:endParaRPr lang="en-US"/>
          </a:p>
        </p:txBody>
      </p:sp>
    </p:spTree>
    <p:extLst>
      <p:ext uri="{BB962C8B-B14F-4D97-AF65-F5344CB8AC3E}">
        <p14:creationId xmlns:p14="http://schemas.microsoft.com/office/powerpoint/2010/main" val="571017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speech, language, and hearing scientist, you may train the next generate of CSD professionals, conduct research that could make an impact on the professions, or provide consulting services to universities, hospitals, government health agencies, or industries.</a:t>
            </a:r>
          </a:p>
        </p:txBody>
      </p:sp>
      <p:sp>
        <p:nvSpPr>
          <p:cNvPr id="4" name="Slide Number Placeholder 3"/>
          <p:cNvSpPr>
            <a:spLocks noGrp="1"/>
          </p:cNvSpPr>
          <p:nvPr>
            <p:ph type="sldNum" sz="quarter" idx="5"/>
          </p:nvPr>
        </p:nvSpPr>
        <p:spPr/>
        <p:txBody>
          <a:bodyPr/>
          <a:lstStyle/>
          <a:p>
            <a:fld id="{D1B76249-CDB3-904D-8EA1-7B0032ED9B4A}" type="slidenum">
              <a:rPr lang="en-US" smtClean="0"/>
              <a:t>22</a:t>
            </a:fld>
            <a:endParaRPr lang="en-US"/>
          </a:p>
        </p:txBody>
      </p:sp>
    </p:spTree>
    <p:extLst>
      <p:ext uri="{BB962C8B-B14F-4D97-AF65-F5344CB8AC3E}">
        <p14:creationId xmlns:p14="http://schemas.microsoft.com/office/powerpoint/2010/main" val="8993275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There is a great need for scientists and college professors in the CSD discipline—especially those with diverse ethnic and cultural backgrounds. </a:t>
            </a:r>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23</a:t>
            </a:fld>
            <a:endParaRPr lang="en-US"/>
          </a:p>
        </p:txBody>
      </p:sp>
    </p:spTree>
    <p:extLst>
      <p:ext uri="{BB962C8B-B14F-4D97-AF65-F5344CB8AC3E}">
        <p14:creationId xmlns:p14="http://schemas.microsoft.com/office/powerpoint/2010/main" val="3408861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ASHA wants to increase diversity to create a more engaged and empowered membership, improve outcomes and lessen healthcare and educational disparities and an organization that is better able to serve an increasingly diverse constituent base. </a:t>
            </a:r>
          </a:p>
          <a:p>
            <a:endParaRPr lang="en-US" b="0" dirty="0"/>
          </a:p>
          <a:p>
            <a:r>
              <a:rPr lang="en-US" b="0" dirty="0"/>
              <a:t>In addition, a diverse and inclusive membership cannot exist with the current gender imbalance.  Male clinicians are needed i</a:t>
            </a:r>
            <a:r>
              <a:rPr lang="en-US" dirty="0"/>
              <a:t>n the schools and in the healthcare environment. Increased numbers of male professionals provide more male role models for future generations of men to seek careers in the discipline and will add to the sustainability of the professions.</a:t>
            </a:r>
          </a:p>
        </p:txBody>
      </p:sp>
      <p:sp>
        <p:nvSpPr>
          <p:cNvPr id="4" name="Slide Number Placeholder 3"/>
          <p:cNvSpPr>
            <a:spLocks noGrp="1"/>
          </p:cNvSpPr>
          <p:nvPr>
            <p:ph type="sldNum" sz="quarter" idx="5"/>
          </p:nvPr>
        </p:nvSpPr>
        <p:spPr/>
        <p:txBody>
          <a:bodyPr/>
          <a:lstStyle/>
          <a:p>
            <a:fld id="{D1B76249-CDB3-904D-8EA1-7B0032ED9B4A}" type="slidenum">
              <a:rPr lang="en-US" smtClean="0"/>
              <a:t>24</a:t>
            </a:fld>
            <a:endParaRPr lang="en-US"/>
          </a:p>
        </p:txBody>
      </p:sp>
    </p:spTree>
    <p:extLst>
      <p:ext uri="{BB962C8B-B14F-4D97-AF65-F5344CB8AC3E}">
        <p14:creationId xmlns:p14="http://schemas.microsoft.com/office/powerpoint/2010/main" val="3034279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ea typeface="Calibri" panose="020F0502020204030204" pitchFamily="34" charset="0"/>
              </a:rPr>
              <a:t>Don’t underestimate the value that you bring to this discipline because of your unique culture, background, and linguistic skills. As demographics change within the next decade, there will be a growing need for clinicians to serve a more culturally diverse client base.</a:t>
            </a:r>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25</a:t>
            </a:fld>
            <a:endParaRPr lang="en-US"/>
          </a:p>
        </p:txBody>
      </p:sp>
    </p:spTree>
    <p:extLst>
      <p:ext uri="{BB962C8B-B14F-4D97-AF65-F5344CB8AC3E}">
        <p14:creationId xmlns:p14="http://schemas.microsoft.com/office/powerpoint/2010/main" val="11651777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lumMod val="75000"/>
                  </a:schemeClr>
                </a:solidFill>
                <a:effectLst/>
                <a:ea typeface="Times New Roman" panose="02020603050405020304" pitchFamily="18" charset="0"/>
              </a:rPr>
              <a:t>If you speak one of the languages listed above, it’s a great chance there is a job waiting for you.</a:t>
            </a:r>
          </a:p>
          <a:p>
            <a:r>
              <a:rPr lang="en-US" sz="1200" dirty="0">
                <a:solidFill>
                  <a:schemeClr val="tx1">
                    <a:lumMod val="75000"/>
                  </a:schemeClr>
                </a:solidFill>
                <a:effectLst/>
                <a:ea typeface="Times New Roman" panose="02020603050405020304" pitchFamily="18" charset="0"/>
              </a:rPr>
              <a:t>With the changing U.S. demographics, there is a great need for clinicians who speak another language other than English. More than 50 languages other than English are commonly used in daily encounters between patients and health care providers in the United States.</a:t>
            </a:r>
          </a:p>
        </p:txBody>
      </p:sp>
      <p:sp>
        <p:nvSpPr>
          <p:cNvPr id="4" name="Slide Number Placeholder 3"/>
          <p:cNvSpPr>
            <a:spLocks noGrp="1"/>
          </p:cNvSpPr>
          <p:nvPr>
            <p:ph type="sldNum" sz="quarter" idx="5"/>
          </p:nvPr>
        </p:nvSpPr>
        <p:spPr/>
        <p:txBody>
          <a:bodyPr/>
          <a:lstStyle/>
          <a:p>
            <a:fld id="{D1B76249-CDB3-904D-8EA1-7B0032ED9B4A}" type="slidenum">
              <a:rPr lang="en-US" smtClean="0"/>
              <a:t>26</a:t>
            </a:fld>
            <a:endParaRPr lang="en-US"/>
          </a:p>
        </p:txBody>
      </p:sp>
    </p:spTree>
    <p:extLst>
      <p:ext uri="{BB962C8B-B14F-4D97-AF65-F5344CB8AC3E}">
        <p14:creationId xmlns:p14="http://schemas.microsoft.com/office/powerpoint/2010/main" val="3228795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If you are a high school student interested in a career in communication sciences and disorders (CSD), it’s never too early to start your journey by taking classes, gaining experience, and exploring undergraduate and graduate programs.</a:t>
            </a:r>
          </a:p>
          <a:p>
            <a:br>
              <a:rPr lang="en-US" dirty="0">
                <a:effectLst/>
              </a:rPr>
            </a:br>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27</a:t>
            </a:fld>
            <a:endParaRPr lang="en-US"/>
          </a:p>
        </p:txBody>
      </p:sp>
    </p:spTree>
    <p:extLst>
      <p:ext uri="{BB962C8B-B14F-4D97-AF65-F5344CB8AC3E}">
        <p14:creationId xmlns:p14="http://schemas.microsoft.com/office/powerpoint/2010/main" val="9705715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23F3E"/>
                </a:solidFill>
                <a:effectLst/>
                <a:latin typeface="urw-geometric"/>
              </a:rPr>
              <a:t>You already know that you need a graduate degree to work as an audiologist or speech-language pathologist. </a:t>
            </a:r>
          </a:p>
          <a:p>
            <a:r>
              <a:rPr lang="en-US" b="0" i="0" dirty="0">
                <a:solidFill>
                  <a:srgbClr val="423F3E"/>
                </a:solidFill>
                <a:effectLst/>
                <a:latin typeface="urw-geometric"/>
              </a:rPr>
              <a:t>What are your best options as an undergraduate student? Do you need to major in CSD, or can you get a graduate degree after earning an undergraduate degree in another major? </a:t>
            </a:r>
          </a:p>
          <a:p>
            <a:r>
              <a:rPr lang="en-US" b="0" i="0" dirty="0">
                <a:solidFill>
                  <a:srgbClr val="423F3E"/>
                </a:solidFill>
                <a:effectLst/>
                <a:latin typeface="urw-geometric"/>
              </a:rPr>
              <a:t>What courses should you take?</a:t>
            </a:r>
          </a:p>
          <a:p>
            <a:r>
              <a:rPr lang="en-US" b="0" i="0" dirty="0">
                <a:solidFill>
                  <a:srgbClr val="423F3E"/>
                </a:solidFill>
                <a:effectLst/>
                <a:latin typeface="urw-geometric"/>
              </a:rPr>
              <a:t>Follow these steps to begin your career in CSD.</a:t>
            </a:r>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28</a:t>
            </a:fld>
            <a:endParaRPr lang="en-US"/>
          </a:p>
        </p:txBody>
      </p:sp>
    </p:spTree>
    <p:extLst>
      <p:ext uri="{BB962C8B-B14F-4D97-AF65-F5344CB8AC3E}">
        <p14:creationId xmlns:p14="http://schemas.microsoft.com/office/powerpoint/2010/main" val="17628400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1B76249-CDB3-904D-8EA1-7B0032ED9B4A}" type="slidenum">
              <a:rPr lang="en-US" smtClean="0"/>
              <a:t>29</a:t>
            </a:fld>
            <a:endParaRPr lang="en-US"/>
          </a:p>
        </p:txBody>
      </p:sp>
    </p:spTree>
    <p:extLst>
      <p:ext uri="{BB962C8B-B14F-4D97-AF65-F5344CB8AC3E}">
        <p14:creationId xmlns:p14="http://schemas.microsoft.com/office/powerpoint/2010/main" val="18793398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you’ve learned what CSD is, what should you do next?</a:t>
            </a:r>
          </a:p>
        </p:txBody>
      </p:sp>
      <p:sp>
        <p:nvSpPr>
          <p:cNvPr id="4" name="Slide Number Placeholder 3"/>
          <p:cNvSpPr>
            <a:spLocks noGrp="1"/>
          </p:cNvSpPr>
          <p:nvPr>
            <p:ph type="sldNum" sz="quarter" idx="5"/>
          </p:nvPr>
        </p:nvSpPr>
        <p:spPr/>
        <p:txBody>
          <a:bodyPr/>
          <a:lstStyle/>
          <a:p>
            <a:fld id="{D1B76249-CDB3-904D-8EA1-7B0032ED9B4A}" type="slidenum">
              <a:rPr lang="en-US" smtClean="0"/>
              <a:t>30</a:t>
            </a:fld>
            <a:endParaRPr lang="en-US"/>
          </a:p>
        </p:txBody>
      </p:sp>
    </p:spTree>
    <p:extLst>
      <p:ext uri="{BB962C8B-B14F-4D97-AF65-F5344CB8AC3E}">
        <p14:creationId xmlns:p14="http://schemas.microsoft.com/office/powerpoint/2010/main" val="826175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careers offer so many benefits and opportunities. Not only does CSD offer many areas of employment, but these careers also help serve the needs of your community and improve quality of life.</a:t>
            </a:r>
          </a:p>
          <a:p>
            <a:endParaRPr lang="en-US" dirty="0"/>
          </a:p>
          <a:p>
            <a:r>
              <a:rPr lang="en-US" dirty="0"/>
              <a:t>Add a diverse image</a:t>
            </a:r>
          </a:p>
          <a:p>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4</a:t>
            </a:fld>
            <a:endParaRPr lang="en-US"/>
          </a:p>
        </p:txBody>
      </p:sp>
    </p:spTree>
    <p:extLst>
      <p:ext uri="{BB962C8B-B14F-4D97-AF65-F5344CB8AC3E}">
        <p14:creationId xmlns:p14="http://schemas.microsoft.com/office/powerpoint/2010/main" val="22798955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Presenter: Please add your contact information</a:t>
            </a:r>
          </a:p>
          <a:p>
            <a:endParaRPr lang="en-US"/>
          </a:p>
        </p:txBody>
      </p:sp>
      <p:sp>
        <p:nvSpPr>
          <p:cNvPr id="4" name="Slide Number Placeholder 3"/>
          <p:cNvSpPr>
            <a:spLocks noGrp="1"/>
          </p:cNvSpPr>
          <p:nvPr>
            <p:ph type="sldNum" sz="quarter" idx="5"/>
          </p:nvPr>
        </p:nvSpPr>
        <p:spPr/>
        <p:txBody>
          <a:bodyPr/>
          <a:lstStyle/>
          <a:p>
            <a:fld id="{D1B76249-CDB3-904D-8EA1-7B0032ED9B4A}" type="slidenum">
              <a:rPr lang="en-US" smtClean="0"/>
              <a:t>32</a:t>
            </a:fld>
            <a:endParaRPr lang="en-US"/>
          </a:p>
        </p:txBody>
      </p:sp>
    </p:spTree>
    <p:extLst>
      <p:ext uri="{BB962C8B-B14F-4D97-AF65-F5344CB8AC3E}">
        <p14:creationId xmlns:p14="http://schemas.microsoft.com/office/powerpoint/2010/main" val="146876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just a few of the benefits you get as an audiologist or speech-language pathologist. </a:t>
            </a:r>
          </a:p>
          <a:p>
            <a:r>
              <a:rPr lang="en-US" dirty="0"/>
              <a:t>Salaries are competitive and vary depending on education, experience, work setting and geographical location</a:t>
            </a:r>
          </a:p>
          <a:p>
            <a:r>
              <a:rPr lang="en-US" dirty="0"/>
              <a:t>There is a high demand for clinicians who look like their clients and can communicate in a given client’s language—and this has created a need for more clinicians who are male, who are racially diverse, and who can speak more than one language.</a:t>
            </a:r>
          </a:p>
          <a:p>
            <a:r>
              <a:rPr lang="en-US" dirty="0"/>
              <a:t>These careers are ranked annually as one of the best health care careers. Although CSD careers are not as well known as other allied health careers, there is a great need for audiologists and SLPs. </a:t>
            </a:r>
          </a:p>
        </p:txBody>
      </p:sp>
      <p:sp>
        <p:nvSpPr>
          <p:cNvPr id="4" name="Slide Number Placeholder 3"/>
          <p:cNvSpPr>
            <a:spLocks noGrp="1"/>
          </p:cNvSpPr>
          <p:nvPr>
            <p:ph type="sldNum" sz="quarter" idx="5"/>
          </p:nvPr>
        </p:nvSpPr>
        <p:spPr/>
        <p:txBody>
          <a:bodyPr/>
          <a:lstStyle/>
          <a:p>
            <a:fld id="{D1B76249-CDB3-904D-8EA1-7B0032ED9B4A}" type="slidenum">
              <a:rPr lang="en-US" smtClean="0"/>
              <a:t>5</a:t>
            </a:fld>
            <a:endParaRPr lang="en-US"/>
          </a:p>
        </p:txBody>
      </p:sp>
    </p:spTree>
    <p:extLst>
      <p:ext uri="{BB962C8B-B14F-4D97-AF65-F5344CB8AC3E}">
        <p14:creationId xmlns:p14="http://schemas.microsoft.com/office/powerpoint/2010/main" val="3738708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Presenter: Please discuss the population that you work with or have worked with and the differences.</a:t>
            </a:r>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6</a:t>
            </a:fld>
            <a:endParaRPr lang="en-US"/>
          </a:p>
        </p:txBody>
      </p:sp>
    </p:spTree>
    <p:extLst>
      <p:ext uri="{BB962C8B-B14F-4D97-AF65-F5344CB8AC3E}">
        <p14:creationId xmlns:p14="http://schemas.microsoft.com/office/powerpoint/2010/main" val="21673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Please discuss your current work setting or other settings that you worked in – a day in your life</a:t>
            </a:r>
          </a:p>
          <a:p>
            <a:r>
              <a:rPr lang="en-US" dirty="0"/>
              <a:t>Presenter: Please discuss some of your cases/clients and how you helped someone to improve their communication.</a:t>
            </a:r>
          </a:p>
          <a:p>
            <a:r>
              <a:rPr lang="en-US" dirty="0"/>
              <a:t>Many geographic areas have positions that offer flexibility to work with people of any age and in various settings—from universities and research labs to corporations to rural and urban settings.</a:t>
            </a:r>
          </a:p>
          <a:p>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7</a:t>
            </a:fld>
            <a:endParaRPr lang="en-US"/>
          </a:p>
        </p:txBody>
      </p:sp>
    </p:spTree>
    <p:extLst>
      <p:ext uri="{BB962C8B-B14F-4D97-AF65-F5344CB8AC3E}">
        <p14:creationId xmlns:p14="http://schemas.microsoft.com/office/powerpoint/2010/main" val="106948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t>Presenter: Please share why you chose audiology as your career.</a:t>
            </a:r>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8</a:t>
            </a:fld>
            <a:endParaRPr lang="en-US"/>
          </a:p>
        </p:txBody>
      </p:sp>
    </p:spTree>
    <p:extLst>
      <p:ext uri="{BB962C8B-B14F-4D97-AF65-F5344CB8AC3E}">
        <p14:creationId xmlns:p14="http://schemas.microsoft.com/office/powerpoint/2010/main" val="4435582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so many opportunities to explore as an audiologist. Think about what interests you: Do you want to work in a health care setting, or be a business owner, or maybe a teacher? If you said yes to any one of those, you can be all those things as an audiologist. </a:t>
            </a:r>
          </a:p>
          <a:p>
            <a:endParaRPr lang="en-US" dirty="0"/>
          </a:p>
        </p:txBody>
      </p:sp>
      <p:sp>
        <p:nvSpPr>
          <p:cNvPr id="4" name="Slide Number Placeholder 3"/>
          <p:cNvSpPr>
            <a:spLocks noGrp="1"/>
          </p:cNvSpPr>
          <p:nvPr>
            <p:ph type="sldNum" sz="quarter" idx="5"/>
          </p:nvPr>
        </p:nvSpPr>
        <p:spPr/>
        <p:txBody>
          <a:bodyPr/>
          <a:lstStyle/>
          <a:p>
            <a:fld id="{D1B76249-CDB3-904D-8EA1-7B0032ED9B4A}" type="slidenum">
              <a:rPr lang="en-US" smtClean="0"/>
              <a:t>9</a:t>
            </a:fld>
            <a:endParaRPr lang="en-US"/>
          </a:p>
        </p:txBody>
      </p:sp>
    </p:spTree>
    <p:extLst>
      <p:ext uri="{BB962C8B-B14F-4D97-AF65-F5344CB8AC3E}">
        <p14:creationId xmlns:p14="http://schemas.microsoft.com/office/powerpoint/2010/main" val="602742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63942"/>
                </a:solidFill>
                <a:effectLst/>
                <a:latin typeface="Helvetica" panose="020B0604020202020204" pitchFamily="34" charset="0"/>
              </a:rPr>
              <a:t>There is a great need for audiologists</a:t>
            </a:r>
            <a:r>
              <a:rPr lang="en-US" b="0" i="0" dirty="0">
                <a:solidFill>
                  <a:srgbClr val="363942"/>
                </a:solidFill>
                <a:effectLst/>
                <a:latin typeface="Times New Roman" panose="02020603050405020304" pitchFamily="18" charset="0"/>
                <a:cs typeface="Times New Roman" panose="02020603050405020304" pitchFamily="18" charset="0"/>
              </a:rPr>
              <a:t>—</a:t>
            </a:r>
            <a:r>
              <a:rPr lang="en-US" b="0" i="0" dirty="0">
                <a:solidFill>
                  <a:srgbClr val="363942"/>
                </a:solidFill>
                <a:effectLst/>
                <a:latin typeface="Helvetica" panose="020B0604020202020204" pitchFamily="34" charset="0"/>
              </a:rPr>
              <a:t>especially for those who are male, underrepresented, and/or bilingual</a:t>
            </a:r>
            <a:r>
              <a:rPr lang="en-US" b="0" i="0" dirty="0">
                <a:solidFill>
                  <a:srgbClr val="363942"/>
                </a:solidFill>
                <a:effectLst/>
                <a:latin typeface="Times New Roman" panose="02020603050405020304" pitchFamily="18" charset="0"/>
                <a:cs typeface="Times New Roman" panose="02020603050405020304" pitchFamily="18" charset="0"/>
              </a:rPr>
              <a:t>—</a:t>
            </a:r>
            <a:r>
              <a:rPr lang="en-US" b="0" i="0" dirty="0">
                <a:solidFill>
                  <a:srgbClr val="363942"/>
                </a:solidFill>
                <a:effectLst/>
                <a:latin typeface="Helvetica" panose="020B0604020202020204" pitchFamily="34" charset="0"/>
              </a:rPr>
              <a:t>to address these hearing-related disorders. </a:t>
            </a:r>
            <a:r>
              <a:rPr lang="en-US" b="0" i="0" dirty="0">
                <a:solidFill>
                  <a:srgbClr val="333333"/>
                </a:solidFill>
                <a:effectLst/>
                <a:latin typeface="Tahoma" panose="020B0604030504040204" pitchFamily="34" charset="0"/>
              </a:rPr>
              <a:t>Employment of audiologists is projected to grow 16% through 2030, much faster than the average for all occupations.</a:t>
            </a:r>
            <a:endParaRPr lang="en-US" b="0" i="0" dirty="0">
              <a:solidFill>
                <a:srgbClr val="363942"/>
              </a:solidFill>
              <a:effectLst/>
              <a:latin typeface="Helvetica" panose="020B0604020202020204" pitchFamily="34" charset="0"/>
            </a:endParaRPr>
          </a:p>
          <a:p>
            <a:pPr algn="l"/>
            <a:endParaRPr lang="en-US" b="0" i="0" dirty="0">
              <a:solidFill>
                <a:srgbClr val="363942"/>
              </a:solidFill>
              <a:effectLst/>
              <a:latin typeface="Helvetica" panose="020B0604020202020204" pitchFamily="34" charset="0"/>
            </a:endParaRPr>
          </a:p>
          <a:p>
            <a:pPr algn="l"/>
            <a:r>
              <a:rPr lang="en-US" b="0" i="0" dirty="0">
                <a:solidFill>
                  <a:srgbClr val="363942"/>
                </a:solidFill>
                <a:effectLst/>
                <a:latin typeface="Helvetica" panose="020B0604020202020204" pitchFamily="34" charset="0"/>
              </a:rPr>
              <a:t>Any sound that is loud enough and lasts long enough can damage hearing and lead to hearing loss. </a:t>
            </a:r>
            <a:r>
              <a:rPr lang="en-US" dirty="0"/>
              <a:t>The effects of noise that can cause hearing loss varies among people. Many everyday items contribute to hearing loss: loud music, lawnmowers, vacuum cleaners, restaurants, heavy traffic, subway noise, and concerts</a:t>
            </a:r>
            <a:r>
              <a:rPr lang="en-US" dirty="0">
                <a:latin typeface="Times New Roman" panose="02020603050405020304" pitchFamily="18" charset="0"/>
                <a:cs typeface="Times New Roman" panose="02020603050405020304" pitchFamily="18" charset="0"/>
              </a:rPr>
              <a:t>−</a:t>
            </a:r>
            <a:r>
              <a:rPr lang="en-US" dirty="0"/>
              <a:t>among many other items. You can protect your hearing by monitoring noise and volume levels. </a:t>
            </a:r>
          </a:p>
        </p:txBody>
      </p:sp>
      <p:sp>
        <p:nvSpPr>
          <p:cNvPr id="4" name="Slide Number Placeholder 3"/>
          <p:cNvSpPr>
            <a:spLocks noGrp="1"/>
          </p:cNvSpPr>
          <p:nvPr>
            <p:ph type="sldNum" sz="quarter" idx="5"/>
          </p:nvPr>
        </p:nvSpPr>
        <p:spPr/>
        <p:txBody>
          <a:bodyPr/>
          <a:lstStyle/>
          <a:p>
            <a:fld id="{D1B76249-CDB3-904D-8EA1-7B0032ED9B4A}" type="slidenum">
              <a:rPr lang="en-US" smtClean="0"/>
              <a:t>10</a:t>
            </a:fld>
            <a:endParaRPr lang="en-US"/>
          </a:p>
        </p:txBody>
      </p:sp>
    </p:spTree>
    <p:extLst>
      <p:ext uri="{BB962C8B-B14F-4D97-AF65-F5344CB8AC3E}">
        <p14:creationId xmlns:p14="http://schemas.microsoft.com/office/powerpoint/2010/main" val="3096226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_NoPhoto">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2ED61EA-50A9-7A4B-AA99-0C2418AD2BC9}"/>
              </a:ext>
            </a:extLst>
          </p:cNvPr>
          <p:cNvSpPr>
            <a:spLocks noGrp="1"/>
          </p:cNvSpPr>
          <p:nvPr>
            <p:ph type="subTitle" idx="1"/>
          </p:nvPr>
        </p:nvSpPr>
        <p:spPr>
          <a:xfrm>
            <a:off x="3108960" y="3602038"/>
            <a:ext cx="7559040" cy="1655762"/>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 name="Title 1">
            <a:extLst>
              <a:ext uri="{FF2B5EF4-FFF2-40B4-BE49-F238E27FC236}">
                <a16:creationId xmlns:a16="http://schemas.microsoft.com/office/drawing/2014/main" id="{211E2404-432F-EC44-A0C8-EC58138F3749}"/>
              </a:ext>
            </a:extLst>
          </p:cNvPr>
          <p:cNvSpPr>
            <a:spLocks noGrp="1"/>
          </p:cNvSpPr>
          <p:nvPr>
            <p:ph type="ctrTitle" hasCustomPrompt="1"/>
          </p:nvPr>
        </p:nvSpPr>
        <p:spPr>
          <a:xfrm>
            <a:off x="3108960" y="1190677"/>
            <a:ext cx="6740434" cy="2334686"/>
          </a:xfrm>
        </p:spPr>
        <p:txBody>
          <a:bodyPr anchor="b"/>
          <a:lstStyle>
            <a:lvl1pPr algn="l">
              <a:defRPr sz="6000">
                <a:solidFill>
                  <a:srgbClr val="6E6259"/>
                </a:solidFill>
              </a:defRPr>
            </a:lvl1pPr>
          </a:lstStyle>
          <a:p>
            <a:r>
              <a:rPr lang="en-US"/>
              <a:t>OPENING TITLE SLIDE</a:t>
            </a:r>
          </a:p>
        </p:txBody>
      </p:sp>
      <p:cxnSp>
        <p:nvCxnSpPr>
          <p:cNvPr id="14" name="Straight Connector 13">
            <a:extLst>
              <a:ext uri="{FF2B5EF4-FFF2-40B4-BE49-F238E27FC236}">
                <a16:creationId xmlns:a16="http://schemas.microsoft.com/office/drawing/2014/main" id="{7FADDD57-2864-DC42-8E75-2CB57C2FAFEA}"/>
              </a:ext>
            </a:extLst>
          </p:cNvPr>
          <p:cNvCxnSpPr>
            <a:cxnSpLocks/>
          </p:cNvCxnSpPr>
          <p:nvPr userDrawn="1"/>
        </p:nvCxnSpPr>
        <p:spPr>
          <a:xfrm>
            <a:off x="3235333" y="3520545"/>
            <a:ext cx="7415249" cy="0"/>
          </a:xfrm>
          <a:prstGeom prst="line">
            <a:avLst/>
          </a:prstGeom>
          <a:ln w="28575" cap="rnd" cmpd="sng" algn="ctr">
            <a:solidFill>
              <a:srgbClr val="ACA39A"/>
            </a:solidFill>
            <a:prstDash val="sysDot"/>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 name="Slide Number Placeholder 5">
            <a:extLst>
              <a:ext uri="{FF2B5EF4-FFF2-40B4-BE49-F238E27FC236}">
                <a16:creationId xmlns:a16="http://schemas.microsoft.com/office/drawing/2014/main" id="{EEB80815-D110-C048-8BD9-ADA90B95D52C}"/>
              </a:ext>
            </a:extLst>
          </p:cNvPr>
          <p:cNvSpPr>
            <a:spLocks noGrp="1"/>
          </p:cNvSpPr>
          <p:nvPr>
            <p:ph type="sldNum" sz="quarter" idx="12"/>
          </p:nvPr>
        </p:nvSpPr>
        <p:spPr>
          <a:xfrm>
            <a:off x="8610599" y="6356350"/>
            <a:ext cx="3572695" cy="501650"/>
          </a:xfrm>
        </p:spPr>
        <p:txBody>
          <a:bodyPr/>
          <a:lstStyle/>
          <a:p>
            <a:fld id="{03115A66-A154-5249-8460-EDEEDD6183D3}" type="slidenum">
              <a:rPr lang="en-US" smtClean="0"/>
              <a:t>‹#›</a:t>
            </a:fld>
            <a:endParaRPr lang="en-US"/>
          </a:p>
        </p:txBody>
      </p:sp>
      <p:pic>
        <p:nvPicPr>
          <p:cNvPr id="12" name="Picture 11">
            <a:extLst>
              <a:ext uri="{FF2B5EF4-FFF2-40B4-BE49-F238E27FC236}">
                <a16:creationId xmlns:a16="http://schemas.microsoft.com/office/drawing/2014/main" id="{8E10A2A8-1E44-FD4B-AAA4-FB233F583F39}"/>
              </a:ext>
            </a:extLst>
          </p:cNvPr>
          <p:cNvPicPr>
            <a:picLocks noChangeAspect="1"/>
          </p:cNvPicPr>
          <p:nvPr userDrawn="1"/>
        </p:nvPicPr>
        <p:blipFill>
          <a:blip r:embed="rId2"/>
          <a:stretch>
            <a:fillRect/>
          </a:stretch>
        </p:blipFill>
        <p:spPr>
          <a:xfrm>
            <a:off x="-1588484" y="4413429"/>
            <a:ext cx="39303225" cy="2768184"/>
          </a:xfrm>
          <a:prstGeom prst="rect">
            <a:avLst/>
          </a:prstGeom>
        </p:spPr>
      </p:pic>
      <p:sp>
        <p:nvSpPr>
          <p:cNvPr id="7" name="Oval 6">
            <a:extLst>
              <a:ext uri="{FF2B5EF4-FFF2-40B4-BE49-F238E27FC236}">
                <a16:creationId xmlns:a16="http://schemas.microsoft.com/office/drawing/2014/main" id="{310073AB-4AF2-BA4D-8227-67AC4A1B8372}"/>
              </a:ext>
            </a:extLst>
          </p:cNvPr>
          <p:cNvSpPr/>
          <p:nvPr userDrawn="1"/>
        </p:nvSpPr>
        <p:spPr>
          <a:xfrm>
            <a:off x="-4212236" y="-139310"/>
            <a:ext cx="7258009" cy="737339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DB007F9-780E-7849-AA72-6DC5EA293783}"/>
              </a:ext>
            </a:extLst>
          </p:cNvPr>
          <p:cNvSpPr txBox="1"/>
          <p:nvPr userDrawn="1"/>
        </p:nvSpPr>
        <p:spPr>
          <a:xfrm>
            <a:off x="8356600" y="-2171700"/>
            <a:ext cx="184731" cy="369332"/>
          </a:xfrm>
          <a:prstGeom prst="rect">
            <a:avLst/>
          </a:prstGeom>
          <a:noFill/>
        </p:spPr>
        <p:txBody>
          <a:bodyPr wrap="none" rtlCol="0">
            <a:spAutoFit/>
          </a:bodyPr>
          <a:lstStyle/>
          <a:p>
            <a:endParaRPr lang="en-US"/>
          </a:p>
        </p:txBody>
      </p:sp>
      <p:sp>
        <p:nvSpPr>
          <p:cNvPr id="15" name="TextBox 14">
            <a:extLst>
              <a:ext uri="{FF2B5EF4-FFF2-40B4-BE49-F238E27FC236}">
                <a16:creationId xmlns:a16="http://schemas.microsoft.com/office/drawing/2014/main" id="{2BA4ED85-0A09-7046-A0F6-448A59F3F8AF}"/>
              </a:ext>
            </a:extLst>
          </p:cNvPr>
          <p:cNvSpPr txBox="1"/>
          <p:nvPr userDrawn="1"/>
        </p:nvSpPr>
        <p:spPr>
          <a:xfrm>
            <a:off x="10477500" y="-11557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815156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Photo/graph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2D77E0-3858-A74F-A822-424A64563E02}"/>
              </a:ext>
            </a:extLst>
          </p:cNvPr>
          <p:cNvSpPr/>
          <p:nvPr userDrawn="1"/>
        </p:nvSpPr>
        <p:spPr>
          <a:xfrm>
            <a:off x="0" y="0"/>
            <a:ext cx="12192000" cy="5842000"/>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sp>
        <p:nvSpPr>
          <p:cNvPr id="2" name="Title 1">
            <a:extLst>
              <a:ext uri="{FF2B5EF4-FFF2-40B4-BE49-F238E27FC236}">
                <a16:creationId xmlns:a16="http://schemas.microsoft.com/office/drawing/2014/main" id="{EB2828F3-4C82-554C-A649-782664243D3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4084696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84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887F7BD-91E6-7C43-A7C3-725908A1730E}"/>
              </a:ext>
            </a:extLst>
          </p:cNvPr>
          <p:cNvSpPr/>
          <p:nvPr userDrawn="1"/>
        </p:nvSpPr>
        <p:spPr>
          <a:xfrm>
            <a:off x="-3381104" y="-1040846"/>
            <a:ext cx="8641081" cy="86410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73CC6-7093-D94F-949B-600F64B15B23}"/>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460A513-4636-004C-BD41-E88A8AF125FE}"/>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EB7394-0A4F-FF4B-ABBF-40E37A00FD11}"/>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0871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32D3-FF77-504E-B863-77FA88D55F67}"/>
              </a:ext>
            </a:extLst>
          </p:cNvPr>
          <p:cNvSpPr>
            <a:spLocks noGrp="1"/>
          </p:cNvSpPr>
          <p:nvPr>
            <p:ph type="title"/>
          </p:nvPr>
        </p:nvSpPr>
        <p:spPr>
          <a:xfrm>
            <a:off x="839788" y="457200"/>
            <a:ext cx="3932237" cy="1600200"/>
          </a:xfrm>
        </p:spPr>
        <p:txBody>
          <a:bodyPr anchor="b"/>
          <a:lstStyle>
            <a:lvl1pPr>
              <a:defRPr sz="3200">
                <a:solidFill>
                  <a:schemeClr val="tx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3BD204C1-D1C8-B243-971F-46BE9EFABAF7}"/>
              </a:ext>
            </a:extLst>
          </p:cNvPr>
          <p:cNvSpPr>
            <a:spLocks noGrp="1"/>
          </p:cNvSpPr>
          <p:nvPr>
            <p:ph type="pic" idx="1"/>
          </p:nvPr>
        </p:nvSpPr>
        <p:spPr>
          <a:xfrm>
            <a:off x="5183188" y="987425"/>
            <a:ext cx="6172200" cy="4873625"/>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9919806-9DF0-C647-9598-D512A6E0167B}"/>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32827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or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0BDBA7-37FD-584B-90E5-DF45A26B74C3}"/>
              </a:ext>
            </a:extLst>
          </p:cNvPr>
          <p:cNvSpPr/>
          <p:nvPr userDrawn="1"/>
        </p:nvSpPr>
        <p:spPr>
          <a:xfrm>
            <a:off x="4206240" y="0"/>
            <a:ext cx="798576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05AC9-B1CF-4E48-9C7F-BE07E8A2CA71}"/>
              </a:ext>
            </a:extLst>
          </p:cNvPr>
          <p:cNvSpPr>
            <a:spLocks noGrp="1"/>
          </p:cNvSpPr>
          <p:nvPr>
            <p:ph type="title" hasCustomPrompt="1"/>
          </p:nvPr>
        </p:nvSpPr>
        <p:spPr>
          <a:xfrm>
            <a:off x="4460487" y="283351"/>
            <a:ext cx="7265019" cy="608747"/>
          </a:xfrm>
        </p:spPr>
        <p:txBody>
          <a:bodyPr>
            <a:normAutofit/>
          </a:bodyPr>
          <a:lstStyle>
            <a:lvl1pPr>
              <a:defRPr sz="4000">
                <a:solidFill>
                  <a:schemeClr val="tx2"/>
                </a:solidFill>
              </a:defRPr>
            </a:lvl1pPr>
          </a:lstStyle>
          <a:p>
            <a:r>
              <a:rPr lang="en-US"/>
              <a:t>Name of Presenter</a:t>
            </a:r>
          </a:p>
        </p:txBody>
      </p:sp>
      <p:sp>
        <p:nvSpPr>
          <p:cNvPr id="5" name="Text Placeholder 4">
            <a:extLst>
              <a:ext uri="{FF2B5EF4-FFF2-40B4-BE49-F238E27FC236}">
                <a16:creationId xmlns:a16="http://schemas.microsoft.com/office/drawing/2014/main" id="{58DEC09B-F60F-4F4F-A006-C05D177EC6AB}"/>
              </a:ext>
            </a:extLst>
          </p:cNvPr>
          <p:cNvSpPr>
            <a:spLocks noGrp="1"/>
          </p:cNvSpPr>
          <p:nvPr>
            <p:ph type="body" sz="quarter" idx="10" hasCustomPrompt="1"/>
          </p:nvPr>
        </p:nvSpPr>
        <p:spPr>
          <a:xfrm>
            <a:off x="4461106" y="904035"/>
            <a:ext cx="7264400" cy="415925"/>
          </a:xfrm>
        </p:spPr>
        <p:txBody>
          <a:bodyPr>
            <a:noAutofit/>
          </a:bodyPr>
          <a:lstStyle>
            <a:lvl1pPr marL="0" indent="0">
              <a:buFontTx/>
              <a:buNone/>
              <a:defRPr sz="2800"/>
            </a:lvl1pPr>
          </a:lstStyle>
          <a:p>
            <a:pPr lvl="0"/>
            <a:r>
              <a:rPr lang="en-US"/>
              <a:t>Title goes here</a:t>
            </a:r>
          </a:p>
        </p:txBody>
      </p:sp>
      <p:sp>
        <p:nvSpPr>
          <p:cNvPr id="7" name="Text Placeholder 6">
            <a:extLst>
              <a:ext uri="{FF2B5EF4-FFF2-40B4-BE49-F238E27FC236}">
                <a16:creationId xmlns:a16="http://schemas.microsoft.com/office/drawing/2014/main" id="{F714B51D-EDE7-1845-8E75-E26DA7048CD8}"/>
              </a:ext>
            </a:extLst>
          </p:cNvPr>
          <p:cNvSpPr>
            <a:spLocks noGrp="1"/>
          </p:cNvSpPr>
          <p:nvPr>
            <p:ph type="body" sz="quarter" idx="11" hasCustomPrompt="1"/>
          </p:nvPr>
        </p:nvSpPr>
        <p:spPr>
          <a:xfrm>
            <a:off x="4461106" y="2150791"/>
            <a:ext cx="7264400" cy="2873375"/>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en-US"/>
              <a:t>First Level Information</a:t>
            </a:r>
          </a:p>
          <a:p>
            <a:pPr lvl="1"/>
            <a:r>
              <a:rPr lang="en-US"/>
              <a:t>Second level information</a:t>
            </a:r>
          </a:p>
          <a:p>
            <a:pPr lvl="0"/>
            <a:r>
              <a:rPr lang="en-US"/>
              <a:t>First Level Information</a:t>
            </a:r>
          </a:p>
          <a:p>
            <a:pPr lvl="1"/>
            <a:r>
              <a:rPr lang="en-US"/>
              <a:t>Second level information</a:t>
            </a:r>
          </a:p>
          <a:p>
            <a:pPr lvl="1"/>
            <a:endParaRPr lang="en-US"/>
          </a:p>
        </p:txBody>
      </p:sp>
      <p:sp>
        <p:nvSpPr>
          <p:cNvPr id="13" name="Rectangle 12">
            <a:extLst>
              <a:ext uri="{FF2B5EF4-FFF2-40B4-BE49-F238E27FC236}">
                <a16:creationId xmlns:a16="http://schemas.microsoft.com/office/drawing/2014/main" id="{444467C9-6FFD-F244-8B80-1D282D8366CA}"/>
              </a:ext>
            </a:extLst>
          </p:cNvPr>
          <p:cNvSpPr/>
          <p:nvPr userDrawn="1"/>
        </p:nvSpPr>
        <p:spPr>
          <a:xfrm>
            <a:off x="10303727" y="6278137"/>
            <a:ext cx="1170878" cy="579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18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C4AE8-4487-E741-95E8-F35A7314EA21}"/>
              </a:ext>
            </a:extLst>
          </p:cNvPr>
          <p:cNvSpPr>
            <a:spLocks noGrp="1"/>
          </p:cNvSpPr>
          <p:nvPr>
            <p:ph type="title" hasCustomPrompt="1"/>
          </p:nvPr>
        </p:nvSpPr>
        <p:spPr>
          <a:xfrm>
            <a:off x="831850" y="966210"/>
            <a:ext cx="10515600" cy="2852737"/>
          </a:xfrm>
        </p:spPr>
        <p:txBody>
          <a:bodyPr anchor="b"/>
          <a:lstStyle>
            <a:lvl1pPr>
              <a:defRPr sz="6000"/>
            </a:lvl1pPr>
          </a:lstStyle>
          <a:p>
            <a:r>
              <a:rPr lang="en-US"/>
              <a:t>OPENING TITLE SLIDE</a:t>
            </a:r>
          </a:p>
        </p:txBody>
      </p:sp>
      <p:sp>
        <p:nvSpPr>
          <p:cNvPr id="3" name="Text Placeholder 2">
            <a:extLst>
              <a:ext uri="{FF2B5EF4-FFF2-40B4-BE49-F238E27FC236}">
                <a16:creationId xmlns:a16="http://schemas.microsoft.com/office/drawing/2014/main" id="{269AE54B-17B1-F049-BC54-86BAC309B2CB}"/>
              </a:ext>
            </a:extLst>
          </p:cNvPr>
          <p:cNvSpPr>
            <a:spLocks noGrp="1"/>
          </p:cNvSpPr>
          <p:nvPr>
            <p:ph type="body" idx="1"/>
          </p:nvPr>
        </p:nvSpPr>
        <p:spPr>
          <a:xfrm>
            <a:off x="831850" y="3845936"/>
            <a:ext cx="10515600" cy="568074"/>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5" name="Picture 4">
            <a:extLst>
              <a:ext uri="{FF2B5EF4-FFF2-40B4-BE49-F238E27FC236}">
                <a16:creationId xmlns:a16="http://schemas.microsoft.com/office/drawing/2014/main" id="{A0341B17-8295-C048-8DA5-FC994AE3EDF7}"/>
              </a:ext>
            </a:extLst>
          </p:cNvPr>
          <p:cNvPicPr>
            <a:picLocks noChangeAspect="1"/>
          </p:cNvPicPr>
          <p:nvPr userDrawn="1"/>
        </p:nvPicPr>
        <p:blipFill>
          <a:blip r:embed="rId2"/>
          <a:stretch>
            <a:fillRect/>
          </a:stretch>
        </p:blipFill>
        <p:spPr>
          <a:xfrm>
            <a:off x="-9227211" y="4479099"/>
            <a:ext cx="36743873" cy="2587923"/>
          </a:xfrm>
          <a:prstGeom prst="rect">
            <a:avLst/>
          </a:prstGeom>
        </p:spPr>
      </p:pic>
    </p:spTree>
    <p:extLst>
      <p:ext uri="{BB962C8B-B14F-4D97-AF65-F5344CB8AC3E}">
        <p14:creationId xmlns:p14="http://schemas.microsoft.com/office/powerpoint/2010/main" val="3433650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FBF5C5-11B9-974F-9FD8-AE6E63F196BA}"/>
              </a:ext>
            </a:extLst>
          </p:cNvPr>
          <p:cNvSpPr/>
          <p:nvPr userDrawn="1"/>
        </p:nvSpPr>
        <p:spPr>
          <a:xfrm>
            <a:off x="-8705"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1F0ED"/>
              </a:solidFill>
            </a:endParaRPr>
          </a:p>
        </p:txBody>
      </p:sp>
      <p:sp>
        <p:nvSpPr>
          <p:cNvPr id="2" name="Title 1">
            <a:extLst>
              <a:ext uri="{FF2B5EF4-FFF2-40B4-BE49-F238E27FC236}">
                <a16:creationId xmlns:a16="http://schemas.microsoft.com/office/drawing/2014/main" id="{472FE6D3-D66C-C64D-BFBE-72491DC59903}"/>
              </a:ext>
            </a:extLst>
          </p:cNvPr>
          <p:cNvSpPr>
            <a:spLocks noGrp="1"/>
          </p:cNvSpPr>
          <p:nvPr>
            <p:ph type="title" hasCustomPrompt="1"/>
          </p:nvPr>
        </p:nvSpPr>
        <p:spPr/>
        <p:txBody>
          <a:bodyPr/>
          <a:lstStyle>
            <a:lvl1pPr>
              <a:defRPr>
                <a:solidFill>
                  <a:schemeClr val="tx2"/>
                </a:solidFill>
              </a:defRPr>
            </a:lvl1pPr>
          </a:lstStyle>
          <a:p>
            <a:r>
              <a:rPr lang="en-US"/>
              <a:t>SLIDE TITLE- ALL CAPS</a:t>
            </a:r>
          </a:p>
        </p:txBody>
      </p:sp>
      <p:sp>
        <p:nvSpPr>
          <p:cNvPr id="3" name="Content Placeholder 2">
            <a:extLst>
              <a:ext uri="{FF2B5EF4-FFF2-40B4-BE49-F238E27FC236}">
                <a16:creationId xmlns:a16="http://schemas.microsoft.com/office/drawing/2014/main" id="{551577F2-582E-0945-A254-44C70905A847}"/>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565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CC3D858-E186-F54F-9326-67385112E763}"/>
              </a:ext>
            </a:extLst>
          </p:cNvPr>
          <p:cNvSpPr/>
          <p:nvPr userDrawn="1"/>
        </p:nvSpPr>
        <p:spPr>
          <a:xfrm>
            <a:off x="0" y="0"/>
            <a:ext cx="12192000" cy="389273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5075A67-971F-844C-BC47-00AB96D585C7}"/>
              </a:ext>
            </a:extLst>
          </p:cNvPr>
          <p:cNvSpPr/>
          <p:nvPr userDrawn="1"/>
        </p:nvSpPr>
        <p:spPr>
          <a:xfrm>
            <a:off x="-243914" y="1946365"/>
            <a:ext cx="5164823" cy="516482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2C4AE8-4487-E741-95E8-F35A7314EA21}"/>
              </a:ext>
            </a:extLst>
          </p:cNvPr>
          <p:cNvSpPr>
            <a:spLocks noGrp="1"/>
          </p:cNvSpPr>
          <p:nvPr>
            <p:ph type="title" hasCustomPrompt="1"/>
          </p:nvPr>
        </p:nvSpPr>
        <p:spPr>
          <a:xfrm>
            <a:off x="770709" y="2480030"/>
            <a:ext cx="3417516" cy="1681954"/>
          </a:xfrm>
        </p:spPr>
        <p:txBody>
          <a:bodyPr anchor="b">
            <a:normAutofit/>
          </a:bodyPr>
          <a:lstStyle>
            <a:lvl1pPr algn="l">
              <a:defRPr sz="4000">
                <a:solidFill>
                  <a:schemeClr val="bg1"/>
                </a:solidFill>
              </a:defRPr>
            </a:lvl1pPr>
          </a:lstStyle>
          <a:p>
            <a:r>
              <a:rPr lang="en-US"/>
              <a:t>Chapter Name </a:t>
            </a:r>
          </a:p>
        </p:txBody>
      </p:sp>
      <p:sp>
        <p:nvSpPr>
          <p:cNvPr id="3" name="Text Placeholder 2">
            <a:extLst>
              <a:ext uri="{FF2B5EF4-FFF2-40B4-BE49-F238E27FC236}">
                <a16:creationId xmlns:a16="http://schemas.microsoft.com/office/drawing/2014/main" id="{269AE54B-17B1-F049-BC54-86BAC309B2CB}"/>
              </a:ext>
            </a:extLst>
          </p:cNvPr>
          <p:cNvSpPr>
            <a:spLocks noGrp="1"/>
          </p:cNvSpPr>
          <p:nvPr>
            <p:ph type="body" idx="1"/>
          </p:nvPr>
        </p:nvSpPr>
        <p:spPr>
          <a:xfrm>
            <a:off x="770709" y="4238166"/>
            <a:ext cx="3417516"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6" name="Content Placeholder 2">
            <a:extLst>
              <a:ext uri="{FF2B5EF4-FFF2-40B4-BE49-F238E27FC236}">
                <a16:creationId xmlns:a16="http://schemas.microsoft.com/office/drawing/2014/main" id="{A762DCA6-A292-CF47-BEEE-8EAE34480045}"/>
              </a:ext>
            </a:extLst>
          </p:cNvPr>
          <p:cNvSpPr>
            <a:spLocks noGrp="1"/>
          </p:cNvSpPr>
          <p:nvPr>
            <p:ph idx="15"/>
          </p:nvPr>
        </p:nvSpPr>
        <p:spPr>
          <a:xfrm>
            <a:off x="5108143" y="4238166"/>
            <a:ext cx="6245658" cy="1875251"/>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970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0BDBA7-37FD-584B-90E5-DF45A26B74C3}"/>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05AC9-B1CF-4E48-9C7F-BE07E8A2CA7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7A38DCF-3E44-5F47-B458-53EAFC5D74BD}"/>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2EF2BFE-C7AA-7543-A909-B592A1F6BA7A}"/>
              </a:ext>
            </a:extLst>
          </p:cNvPr>
          <p:cNvSpPr>
            <a:spLocks noGrp="1"/>
          </p:cNvSpPr>
          <p:nvPr>
            <p:ph sz="half" idx="2"/>
          </p:nvPr>
        </p:nvSpPr>
        <p:spPr>
          <a:xfrm>
            <a:off x="6172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553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0BDBA7-37FD-584B-90E5-DF45A26B74C3}"/>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05AC9-B1CF-4E48-9C7F-BE07E8A2CA71}"/>
              </a:ext>
            </a:extLst>
          </p:cNvPr>
          <p:cNvSpPr>
            <a:spLocks noGrp="1"/>
          </p:cNvSpPr>
          <p:nvPr>
            <p:ph type="title"/>
          </p:nvPr>
        </p:nvSpPr>
        <p:spPr>
          <a:xfrm>
            <a:off x="838200" y="365125"/>
            <a:ext cx="10515600" cy="1325563"/>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7A38DCF-3E44-5F47-B458-53EAFC5D74BD}"/>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Oval 8">
            <a:extLst>
              <a:ext uri="{FF2B5EF4-FFF2-40B4-BE49-F238E27FC236}">
                <a16:creationId xmlns:a16="http://schemas.microsoft.com/office/drawing/2014/main" id="{E1A664D9-5319-5144-B2B9-E76E3FBBCEC2}"/>
              </a:ext>
            </a:extLst>
          </p:cNvPr>
          <p:cNvSpPr/>
          <p:nvPr userDrawn="1"/>
        </p:nvSpPr>
        <p:spPr>
          <a:xfrm>
            <a:off x="7867650" y="1825625"/>
            <a:ext cx="3776662" cy="37766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AA81BE3-EAAA-CC44-BA39-03D7FE7722E9}"/>
              </a:ext>
            </a:extLst>
          </p:cNvPr>
          <p:cNvPicPr>
            <a:picLocks noChangeAspect="1"/>
          </p:cNvPicPr>
          <p:nvPr userDrawn="1"/>
        </p:nvPicPr>
        <p:blipFill>
          <a:blip r:embed="rId2"/>
          <a:stretch>
            <a:fillRect/>
          </a:stretch>
        </p:blipFill>
        <p:spPr>
          <a:xfrm>
            <a:off x="7714218" y="4719374"/>
            <a:ext cx="18848839" cy="1325826"/>
          </a:xfrm>
          <a:prstGeom prst="rect">
            <a:avLst/>
          </a:prstGeom>
        </p:spPr>
      </p:pic>
      <p:sp>
        <p:nvSpPr>
          <p:cNvPr id="10" name="Oval 9">
            <a:extLst>
              <a:ext uri="{FF2B5EF4-FFF2-40B4-BE49-F238E27FC236}">
                <a16:creationId xmlns:a16="http://schemas.microsoft.com/office/drawing/2014/main" id="{8C71C712-FC2A-7B4E-B3D0-89F39CD4F88D}"/>
              </a:ext>
            </a:extLst>
          </p:cNvPr>
          <p:cNvSpPr/>
          <p:nvPr userDrawn="1"/>
        </p:nvSpPr>
        <p:spPr>
          <a:xfrm>
            <a:off x="6493669" y="3827394"/>
            <a:ext cx="2116931" cy="21169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578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0BDBA7-37FD-584B-90E5-DF45A26B74C3}"/>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B05AC9-B1CF-4E48-9C7F-BE07E8A2CA71}"/>
              </a:ext>
            </a:extLst>
          </p:cNvPr>
          <p:cNvSpPr>
            <a:spLocks noGrp="1"/>
          </p:cNvSpPr>
          <p:nvPr>
            <p:ph type="title"/>
          </p:nvPr>
        </p:nvSpPr>
        <p:spPr>
          <a:xfrm>
            <a:off x="838200" y="365125"/>
            <a:ext cx="10515600" cy="1325563"/>
          </a:xfrm>
        </p:spPr>
        <p:txBody>
          <a:bodyPr/>
          <a:lstStyle>
            <a:lvl1pPr>
              <a:defRPr>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7A38DCF-3E44-5F47-B458-53EAFC5D74BD}"/>
              </a:ext>
            </a:extLst>
          </p:cNvPr>
          <p:cNvSpPr>
            <a:spLocks noGrp="1"/>
          </p:cNvSpPr>
          <p:nvPr>
            <p:ph sz="half" idx="1"/>
          </p:nvPr>
        </p:nvSpPr>
        <p:spPr>
          <a:xfrm>
            <a:off x="838200"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170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A6321F-03C9-8445-A63B-2E3A5DFE3129}"/>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25F5F2-044E-D44C-8CA3-BE34D8415FE3}"/>
              </a:ext>
            </a:extLst>
          </p:cNvPr>
          <p:cNvSpPr>
            <a:spLocks noGrp="1"/>
          </p:cNvSpPr>
          <p:nvPr>
            <p:ph type="title"/>
          </p:nvPr>
        </p:nvSpPr>
        <p:spPr>
          <a:xfrm>
            <a:off x="839788" y="365125"/>
            <a:ext cx="10515600" cy="1325563"/>
          </a:xfrm>
        </p:spPr>
        <p:txBody>
          <a:bodyPr/>
          <a:lstStyle>
            <a:lvl1pPr>
              <a:defRPr>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B9FFB32A-E3E2-104F-8F52-BE7B483E1CE4}"/>
              </a:ext>
            </a:extLst>
          </p:cNvPr>
          <p:cNvSpPr>
            <a:spLocks noGrp="1"/>
          </p:cNvSpPr>
          <p:nvPr>
            <p:ph type="body" idx="1"/>
          </p:nvPr>
        </p:nvSpPr>
        <p:spPr>
          <a:xfrm>
            <a:off x="83978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946015-FCE3-144E-8586-5A098EEAE935}"/>
              </a:ext>
            </a:extLst>
          </p:cNvPr>
          <p:cNvSpPr>
            <a:spLocks noGrp="1"/>
          </p:cNvSpPr>
          <p:nvPr>
            <p:ph sz="half" idx="2"/>
          </p:nvPr>
        </p:nvSpPr>
        <p:spPr>
          <a:xfrm>
            <a:off x="839788" y="2505075"/>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E1666A1-D268-EF42-B430-6D0222A930A5}"/>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777170-3650-784E-8B4A-BC68B55654BD}"/>
              </a:ext>
            </a:extLst>
          </p:cNvPr>
          <p:cNvSpPr>
            <a:spLocks noGrp="1"/>
          </p:cNvSpPr>
          <p:nvPr>
            <p:ph sz="quarter" idx="4"/>
          </p:nvPr>
        </p:nvSpPr>
        <p:spPr>
          <a:xfrm>
            <a:off x="6172200" y="2505075"/>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1155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2D77E0-3858-A74F-A822-424A64563E02}"/>
              </a:ext>
            </a:extLst>
          </p:cNvPr>
          <p:cNvSpPr/>
          <p:nvPr userDrawn="1"/>
        </p:nvSpPr>
        <p:spPr>
          <a:xfrm>
            <a:off x="0" y="0"/>
            <a:ext cx="12192000" cy="1576251"/>
          </a:xfrm>
          <a:prstGeom prst="rect">
            <a:avLst/>
          </a:prstGeom>
          <a:solidFill>
            <a:srgbClr val="F1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40000"/>
                  <a:lumOff val="60000"/>
                </a:schemeClr>
              </a:solidFill>
            </a:endParaRPr>
          </a:p>
        </p:txBody>
      </p:sp>
      <p:sp>
        <p:nvSpPr>
          <p:cNvPr id="2" name="Title 1">
            <a:extLst>
              <a:ext uri="{FF2B5EF4-FFF2-40B4-BE49-F238E27FC236}">
                <a16:creationId xmlns:a16="http://schemas.microsoft.com/office/drawing/2014/main" id="{EB2828F3-4C82-554C-A649-782664243D3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2572129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10A788-97CB-3041-9150-A61482148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ALL CAPS TITLE</a:t>
            </a:r>
          </a:p>
        </p:txBody>
      </p:sp>
      <p:sp>
        <p:nvSpPr>
          <p:cNvPr id="3" name="Text Placeholder 2">
            <a:extLst>
              <a:ext uri="{FF2B5EF4-FFF2-40B4-BE49-F238E27FC236}">
                <a16:creationId xmlns:a16="http://schemas.microsoft.com/office/drawing/2014/main" id="{F7ECEEF0-8C52-8540-9210-0EF763E561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F7C04-1437-CA46-95A6-BB6115533C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F187B7-06FA-6B4D-8615-3A16CF86C54F}" type="datetimeFigureOut">
              <a:rPr lang="en-US" smtClean="0"/>
              <a:t>4/15/2022</a:t>
            </a:fld>
            <a:endParaRPr lang="en-US"/>
          </a:p>
        </p:txBody>
      </p:sp>
      <p:sp>
        <p:nvSpPr>
          <p:cNvPr id="5" name="Footer Placeholder 4">
            <a:extLst>
              <a:ext uri="{FF2B5EF4-FFF2-40B4-BE49-F238E27FC236}">
                <a16:creationId xmlns:a16="http://schemas.microsoft.com/office/drawing/2014/main" id="{2C51AB09-2C78-B04E-A926-5B5BDDDED3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6F3620-6AC0-2F4F-B2F4-FF5A72ADA6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115A66-A154-5249-8460-EDEEDD6183D3}" type="slidenum">
              <a:rPr lang="en-US" smtClean="0"/>
              <a:t>‹#›</a:t>
            </a:fld>
            <a:endParaRPr lang="en-US"/>
          </a:p>
        </p:txBody>
      </p:sp>
      <p:pic>
        <p:nvPicPr>
          <p:cNvPr id="7" name="Picture 6">
            <a:extLst>
              <a:ext uri="{FF2B5EF4-FFF2-40B4-BE49-F238E27FC236}">
                <a16:creationId xmlns:a16="http://schemas.microsoft.com/office/drawing/2014/main" id="{93AD09B9-FB45-864F-BEF7-1F1499408D3D}"/>
              </a:ext>
            </a:extLst>
          </p:cNvPr>
          <p:cNvPicPr>
            <a:picLocks noChangeAspect="1"/>
          </p:cNvPicPr>
          <p:nvPr userDrawn="1"/>
        </p:nvPicPr>
        <p:blipFill>
          <a:blip r:embed="rId16"/>
          <a:stretch>
            <a:fillRect/>
          </a:stretch>
        </p:blipFill>
        <p:spPr>
          <a:xfrm>
            <a:off x="10382358" y="6388689"/>
            <a:ext cx="971442" cy="300445"/>
          </a:xfrm>
          <a:prstGeom prst="rect">
            <a:avLst/>
          </a:prstGeom>
        </p:spPr>
      </p:pic>
    </p:spTree>
    <p:extLst>
      <p:ext uri="{BB962C8B-B14F-4D97-AF65-F5344CB8AC3E}">
        <p14:creationId xmlns:p14="http://schemas.microsoft.com/office/powerpoint/2010/main" val="33893341"/>
      </p:ext>
    </p:extLst>
  </p:cSld>
  <p:clrMap bg1="lt1" tx1="dk1" bg2="lt2" tx2="dk2" accent1="accent1" accent2="accent2" accent3="accent3" accent4="accent4" accent5="accent5" accent6="accent6" hlink="hlink" folHlink="folHlink"/>
  <p:sldLayoutIdLst>
    <p:sldLayoutId id="2147483660" r:id="rId1"/>
    <p:sldLayoutId id="2147483651" r:id="rId2"/>
    <p:sldLayoutId id="2147483650" r:id="rId3"/>
    <p:sldLayoutId id="2147483662" r:id="rId4"/>
    <p:sldLayoutId id="2147483652" r:id="rId5"/>
    <p:sldLayoutId id="2147483661" r:id="rId6"/>
    <p:sldLayoutId id="2147483663" r:id="rId7"/>
    <p:sldLayoutId id="2147483653" r:id="rId8"/>
    <p:sldLayoutId id="2147483654" r:id="rId9"/>
    <p:sldLayoutId id="2147483665" r:id="rId10"/>
    <p:sldLayoutId id="2147483655" r:id="rId11"/>
    <p:sldLayoutId id="2147483656" r:id="rId12"/>
    <p:sldLayoutId id="2147483657" r:id="rId13"/>
    <p:sldLayoutId id="2147483664" r:id="rId14"/>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7.sv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7.svg"/></Relationships>
</file>

<file path=ppt/slides/_rels/slide1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notesSlide" Target="../notesSlides/notesSlide12.xml"/><Relationship Id="rId7" Type="http://schemas.openxmlformats.org/officeDocument/2006/relationships/image" Target="../media/image10.svg"/><Relationship Id="rId2" Type="http://schemas.openxmlformats.org/officeDocument/2006/relationships/slideLayout" Target="../slideLayouts/slideLayout11.xml"/><Relationship Id="rId1" Type="http://schemas.openxmlformats.org/officeDocument/2006/relationships/video" Target="https://www.youtube.com/embed/Gi7_n_jowNc?feature=oembed" TargetMode="External"/><Relationship Id="rId6" Type="http://schemas.openxmlformats.org/officeDocument/2006/relationships/image" Target="../media/image9.png"/><Relationship Id="rId5" Type="http://schemas.openxmlformats.org/officeDocument/2006/relationships/image" Target="../media/image29.png"/><Relationship Id="rId4" Type="http://schemas.openxmlformats.org/officeDocument/2006/relationships/hyperlink" Target="https://stream.asha.org/three-things-i-love-about-being-an-audiologist-amara-ezenwa"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7.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video" Target="https://www.youtube.com/embed/VtuKkBt2Ho0?feature=oembed" TargetMode="External"/><Relationship Id="rId6" Type="http://schemas.openxmlformats.org/officeDocument/2006/relationships/image" Target="../media/image34.jpeg"/><Relationship Id="rId5" Type="http://schemas.openxmlformats.org/officeDocument/2006/relationships/image" Target="../media/image10.sv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7.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40.jpeg"/><Relationship Id="rId2" Type="http://schemas.openxmlformats.org/officeDocument/2006/relationships/slideLayout" Target="../slideLayouts/slideLayout11.xml"/><Relationship Id="rId1" Type="http://schemas.openxmlformats.org/officeDocument/2006/relationships/video" Target="https://www.youtube.com/embed/M53qCvaNPXw?feature=oembed" TargetMode="External"/><Relationship Id="rId6" Type="http://schemas.openxmlformats.org/officeDocument/2006/relationships/image" Target="../media/image39.png"/><Relationship Id="rId5" Type="http://schemas.openxmlformats.org/officeDocument/2006/relationships/image" Target="../media/image10.sv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41.png"/><Relationship Id="rId4" Type="http://schemas.openxmlformats.org/officeDocument/2006/relationships/image" Target="../media/image7.svg"/></Relationships>
</file>

<file path=ppt/slides/_rels/slide27.xml.rels><?xml version="1.0" encoding="UTF-8" standalone="yes"?>
<Relationships xmlns="http://schemas.openxmlformats.org/package/2006/relationships"><Relationship Id="rId3" Type="http://schemas.openxmlformats.org/officeDocument/2006/relationships/hyperlink" Target="https://www.asha.org/students/" TargetMode="External"/><Relationship Id="rId7" Type="http://schemas.openxmlformats.org/officeDocument/2006/relationships/image" Target="../media/image7.sv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hyperlink" Target="https://hearingandspeechcareers.org/high-school-roadmap/" TargetMode="External"/><Relationship Id="rId4" Type="http://schemas.openxmlformats.org/officeDocument/2006/relationships/hyperlink" Target="https://www.asha.org/students/make-a-difference-make-a-change-brochure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asha.org/students/edfind/about/"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hyperlink" Target="https://hearingandspeechcareers.org/undergraduate-roadmap/"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find.asha.org/ed/#sort=relevancy" TargetMode="External"/><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2.xml"/><Relationship Id="rId7" Type="http://schemas.openxmlformats.org/officeDocument/2006/relationships/image" Target="../media/image10.svg"/><Relationship Id="rId2" Type="http://schemas.openxmlformats.org/officeDocument/2006/relationships/slideLayout" Target="../slideLayouts/slideLayout11.xml"/><Relationship Id="rId1" Type="http://schemas.openxmlformats.org/officeDocument/2006/relationships/video" Target="https://www.youtube.com/embed/J4twRdYhUkw?start=6&amp;feature=oembed" TargetMode="Externa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hyperlink" Target="https://stream.asha.org/careers-in-hearing-speech-what-we-wish-we-knew-in-high-schoo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7.sv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asha.org/" TargetMode="External"/><Relationship Id="rId1" Type="http://schemas.openxmlformats.org/officeDocument/2006/relationships/slideLayout" Target="../slideLayouts/slideLayout11.xml"/><Relationship Id="rId5" Type="http://schemas.openxmlformats.org/officeDocument/2006/relationships/image" Target="../media/image10.sv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10.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7.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E169C0A-327E-8043-8F6D-B94F9CB7C4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677" y="3005800"/>
            <a:ext cx="12192000" cy="5393059"/>
          </a:xfrm>
          <a:prstGeom prst="rect">
            <a:avLst/>
          </a:prstGeom>
        </p:spPr>
      </p:pic>
      <p:sp>
        <p:nvSpPr>
          <p:cNvPr id="3" name="Title 2">
            <a:extLst>
              <a:ext uri="{FF2B5EF4-FFF2-40B4-BE49-F238E27FC236}">
                <a16:creationId xmlns:a16="http://schemas.microsoft.com/office/drawing/2014/main" id="{00D45E32-8EE9-7F44-8C7C-68433F0EB3DB}"/>
              </a:ext>
            </a:extLst>
          </p:cNvPr>
          <p:cNvSpPr txBox="1">
            <a:spLocks/>
          </p:cNvSpPr>
          <p:nvPr/>
        </p:nvSpPr>
        <p:spPr>
          <a:xfrm>
            <a:off x="0" y="2131977"/>
            <a:ext cx="12192000" cy="16123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3200" b="1">
                <a:latin typeface="Arial" panose="020B0604020202020204" pitchFamily="34" charset="0"/>
                <a:cs typeface="Arial" panose="020B0604020202020204" pitchFamily="34" charset="0"/>
              </a:rPr>
              <a:t>A REWARDING CAREER FOR YOU. </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A BETTER LIFE FOR OTHERS.</a:t>
            </a:r>
            <a:endParaRPr lang="en-US" sz="3200" b="1">
              <a:solidFill>
                <a:schemeClr val="tx1"/>
              </a:solidFill>
              <a:latin typeface="Arial" panose="020B0604020202020204" pitchFamily="34" charset="0"/>
              <a:cs typeface="Arial" panose="020B0604020202020204" pitchFamily="34" charset="0"/>
            </a:endParaRPr>
          </a:p>
        </p:txBody>
      </p:sp>
      <p:sp>
        <p:nvSpPr>
          <p:cNvPr id="4" name="Subtitle 1">
            <a:extLst>
              <a:ext uri="{FF2B5EF4-FFF2-40B4-BE49-F238E27FC236}">
                <a16:creationId xmlns:a16="http://schemas.microsoft.com/office/drawing/2014/main" id="{45835F04-4200-0D42-961B-1DCAF1BFDE59}"/>
              </a:ext>
            </a:extLst>
          </p:cNvPr>
          <p:cNvSpPr txBox="1">
            <a:spLocks/>
          </p:cNvSpPr>
          <p:nvPr/>
        </p:nvSpPr>
        <p:spPr>
          <a:xfrm>
            <a:off x="0" y="3314550"/>
            <a:ext cx="12192000" cy="182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US" sz="1800"/>
              <a:t>A guide to careers in audiology; speech-language pathology; and speech, language, and hearing science</a:t>
            </a:r>
          </a:p>
        </p:txBody>
      </p:sp>
    </p:spTree>
    <p:extLst>
      <p:ext uri="{BB962C8B-B14F-4D97-AF65-F5344CB8AC3E}">
        <p14:creationId xmlns:p14="http://schemas.microsoft.com/office/powerpoint/2010/main" val="1934440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AA9DFB9-9714-E44B-A301-DEA72A21FA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5434818" y="0"/>
            <a:ext cx="17626818" cy="2237519"/>
          </a:xfrm>
          <a:prstGeom prst="rect">
            <a:avLst/>
          </a:prstGeom>
        </p:spPr>
      </p:pic>
      <p:sp>
        <p:nvSpPr>
          <p:cNvPr id="3" name="Title 1">
            <a:extLst>
              <a:ext uri="{FF2B5EF4-FFF2-40B4-BE49-F238E27FC236}">
                <a16:creationId xmlns:a16="http://schemas.microsoft.com/office/drawing/2014/main" id="{B81658E7-0B3F-254A-82C9-C743B5C6C98F}"/>
              </a:ext>
            </a:extLst>
          </p:cNvPr>
          <p:cNvSpPr txBox="1">
            <a:spLocks/>
          </p:cNvSpPr>
          <p:nvPr/>
        </p:nvSpPr>
        <p:spPr>
          <a:xfrm>
            <a:off x="3810050" y="815388"/>
            <a:ext cx="9200432" cy="108775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Why an Audiology Career</a:t>
            </a:r>
          </a:p>
        </p:txBody>
      </p:sp>
      <p:pic>
        <p:nvPicPr>
          <p:cNvPr id="5" name="Graphic 4">
            <a:extLst>
              <a:ext uri="{FF2B5EF4-FFF2-40B4-BE49-F238E27FC236}">
                <a16:creationId xmlns:a16="http://schemas.microsoft.com/office/drawing/2014/main" id="{C87525A8-316B-0D43-A077-30181B74E1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5505" y="661559"/>
            <a:ext cx="914400" cy="914400"/>
          </a:xfrm>
          <a:prstGeom prst="rect">
            <a:avLst/>
          </a:prstGeom>
        </p:spPr>
      </p:pic>
      <p:sp>
        <p:nvSpPr>
          <p:cNvPr id="6" name="Content Placeholder 3">
            <a:extLst>
              <a:ext uri="{FF2B5EF4-FFF2-40B4-BE49-F238E27FC236}">
                <a16:creationId xmlns:a16="http://schemas.microsoft.com/office/drawing/2014/main" id="{074A9CBE-2A3F-2747-9AB7-B7F6AD925C4D}"/>
              </a:ext>
            </a:extLst>
          </p:cNvPr>
          <p:cNvSpPr txBox="1">
            <a:spLocks/>
          </p:cNvSpPr>
          <p:nvPr/>
        </p:nvSpPr>
        <p:spPr>
          <a:xfrm>
            <a:off x="799697" y="3142182"/>
            <a:ext cx="5157787" cy="44989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1 in 5 teens suffers from hearing loss.</a:t>
            </a:r>
          </a:p>
          <a:p>
            <a:r>
              <a:rPr lang="en-US" sz="1800"/>
              <a:t>3 in 5 veterans returning from war suffer from hearing loss.</a:t>
            </a:r>
          </a:p>
          <a:p>
            <a:r>
              <a:rPr lang="en-US" sz="1800"/>
              <a:t>Those with even mild hearing loss are twice as likely to develop dementia.</a:t>
            </a:r>
          </a:p>
          <a:p>
            <a:endParaRPr lang="en-US" sz="1800"/>
          </a:p>
          <a:p>
            <a:endParaRPr lang="en-US" sz="1800"/>
          </a:p>
        </p:txBody>
      </p:sp>
      <p:sp>
        <p:nvSpPr>
          <p:cNvPr id="7" name="Content Placeholder 5">
            <a:extLst>
              <a:ext uri="{FF2B5EF4-FFF2-40B4-BE49-F238E27FC236}">
                <a16:creationId xmlns:a16="http://schemas.microsoft.com/office/drawing/2014/main" id="{1932CCBC-14E5-DC4E-86B2-E771DA0D3216}"/>
              </a:ext>
            </a:extLst>
          </p:cNvPr>
          <p:cNvSpPr txBox="1">
            <a:spLocks/>
          </p:cNvSpPr>
          <p:nvPr/>
        </p:nvSpPr>
        <p:spPr>
          <a:xfrm>
            <a:off x="6209115" y="3142182"/>
            <a:ext cx="5183188" cy="44989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736,900 cochlear implants have been performed worldwide.</a:t>
            </a:r>
          </a:p>
          <a:p>
            <a:r>
              <a:rPr lang="en-US" sz="1800">
                <a:solidFill>
                  <a:schemeClr val="tx1">
                    <a:lumMod val="75000"/>
                  </a:schemeClr>
                </a:solidFill>
                <a:latin typeface="Roboto" panose="02000000000000000000" pitchFamily="2" charset="0"/>
              </a:rPr>
              <a:t>More than 90% of deaf children are born to hearing parents.</a:t>
            </a:r>
          </a:p>
          <a:p>
            <a:r>
              <a:rPr lang="en-US" sz="1800">
                <a:solidFill>
                  <a:schemeClr val="tx1">
                    <a:lumMod val="75000"/>
                  </a:schemeClr>
                </a:solidFill>
                <a:latin typeface="Roboto" panose="02000000000000000000" pitchFamily="2" charset="0"/>
              </a:rPr>
              <a:t>Men are more likely than women to report having hearing loss.</a:t>
            </a:r>
            <a:endParaRPr lang="en-US" sz="1800">
              <a:solidFill>
                <a:schemeClr val="tx1">
                  <a:lumMod val="75000"/>
                </a:schemeClr>
              </a:solidFill>
            </a:endParaRPr>
          </a:p>
        </p:txBody>
      </p:sp>
    </p:spTree>
    <p:extLst>
      <p:ext uri="{BB962C8B-B14F-4D97-AF65-F5344CB8AC3E}">
        <p14:creationId xmlns:p14="http://schemas.microsoft.com/office/powerpoint/2010/main" val="3101658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18BAE-5E18-6D4D-A133-9DA5F23A8385}"/>
              </a:ext>
            </a:extLst>
          </p:cNvPr>
          <p:cNvSpPr>
            <a:spLocks noGrp="1"/>
          </p:cNvSpPr>
          <p:nvPr>
            <p:ph type="title"/>
          </p:nvPr>
        </p:nvSpPr>
        <p:spPr>
          <a:xfrm>
            <a:off x="1317357" y="2017712"/>
            <a:ext cx="5298967" cy="1411288"/>
          </a:xfrm>
        </p:spPr>
        <p:txBody>
          <a:bodyPr>
            <a:normAutofit/>
          </a:bodyPr>
          <a:lstStyle/>
          <a:p>
            <a:r>
              <a:rPr lang="en-US">
                <a:latin typeface="Arial" panose="020B0604020202020204" pitchFamily="34" charset="0"/>
                <a:cs typeface="Arial" panose="020B0604020202020204" pitchFamily="34" charset="0"/>
              </a:rPr>
              <a:t>Salary Information</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for Audiologists</a:t>
            </a:r>
          </a:p>
        </p:txBody>
      </p:sp>
      <p:sp>
        <p:nvSpPr>
          <p:cNvPr id="4" name="Text Placeholder 3">
            <a:extLst>
              <a:ext uri="{FF2B5EF4-FFF2-40B4-BE49-F238E27FC236}">
                <a16:creationId xmlns:a16="http://schemas.microsoft.com/office/drawing/2014/main" id="{84A57D16-1050-D34A-A3D5-ECCFAFF911C1}"/>
              </a:ext>
            </a:extLst>
          </p:cNvPr>
          <p:cNvSpPr>
            <a:spLocks noGrp="1"/>
          </p:cNvSpPr>
          <p:nvPr>
            <p:ph type="body" sz="half" idx="2"/>
          </p:nvPr>
        </p:nvSpPr>
        <p:spPr>
          <a:xfrm>
            <a:off x="5610090" y="5997844"/>
            <a:ext cx="6024268" cy="2920079"/>
          </a:xfrm>
        </p:spPr>
        <p:txBody>
          <a:bodyPr>
            <a:normAutofit/>
          </a:bodyPr>
          <a:lstStyle/>
          <a:p>
            <a:r>
              <a:rPr lang="en-US" sz="1200">
                <a:solidFill>
                  <a:schemeClr val="tx1"/>
                </a:solidFill>
              </a:rPr>
              <a:t>Note: In addition to salary, other employee benefits are usually very competitive.</a:t>
            </a:r>
          </a:p>
        </p:txBody>
      </p:sp>
      <p:graphicFrame>
        <p:nvGraphicFramePr>
          <p:cNvPr id="9" name="Content Placeholder 8">
            <a:extLst>
              <a:ext uri="{FF2B5EF4-FFF2-40B4-BE49-F238E27FC236}">
                <a16:creationId xmlns:a16="http://schemas.microsoft.com/office/drawing/2014/main" id="{30CAD860-CB2C-4670-A976-FC4AE7803E1B}"/>
              </a:ext>
            </a:extLst>
          </p:cNvPr>
          <p:cNvGraphicFramePr>
            <a:graphicFrameLocks noGrp="1"/>
          </p:cNvGraphicFramePr>
          <p:nvPr>
            <p:ph idx="1"/>
            <p:extLst>
              <p:ext uri="{D42A27DB-BD31-4B8C-83A1-F6EECF244321}">
                <p14:modId xmlns:p14="http://schemas.microsoft.com/office/powerpoint/2010/main" val="3538265363"/>
              </p:ext>
            </p:extLst>
          </p:nvPr>
        </p:nvGraphicFramePr>
        <p:xfrm>
          <a:off x="5462158" y="615465"/>
          <a:ext cx="6172200" cy="52449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866040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45B5BA9-E93B-CC49-B41D-6F960377B50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5403822" y="-30996"/>
            <a:ext cx="17626818" cy="2237519"/>
          </a:xfrm>
          <a:prstGeom prst="rect">
            <a:avLst/>
          </a:prstGeom>
        </p:spPr>
      </p:pic>
      <p:pic>
        <p:nvPicPr>
          <p:cNvPr id="4" name="Graphic 3">
            <a:extLst>
              <a:ext uri="{FF2B5EF4-FFF2-40B4-BE49-F238E27FC236}">
                <a16:creationId xmlns:a16="http://schemas.microsoft.com/office/drawing/2014/main" id="{AB8CC34E-7EF2-7A49-8E15-F45E3410A5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46501" y="630563"/>
            <a:ext cx="914400" cy="914400"/>
          </a:xfrm>
          <a:prstGeom prst="rect">
            <a:avLst/>
          </a:prstGeom>
        </p:spPr>
      </p:pic>
      <p:sp>
        <p:nvSpPr>
          <p:cNvPr id="5" name="Rectangle 4">
            <a:extLst>
              <a:ext uri="{FF2B5EF4-FFF2-40B4-BE49-F238E27FC236}">
                <a16:creationId xmlns:a16="http://schemas.microsoft.com/office/drawing/2014/main" id="{E6CF4589-2A3D-F644-88ED-EB5E53DCE2A1}"/>
              </a:ext>
            </a:extLst>
          </p:cNvPr>
          <p:cNvSpPr/>
          <p:nvPr/>
        </p:nvSpPr>
        <p:spPr>
          <a:xfrm>
            <a:off x="3970574" y="630563"/>
            <a:ext cx="6475284" cy="1077218"/>
          </a:xfrm>
          <a:prstGeom prst="rect">
            <a:avLst/>
          </a:prstGeom>
        </p:spPr>
        <p:txBody>
          <a:bodyPr wrap="square">
            <a:spAutoFit/>
          </a:bodyPr>
          <a:lstStyle/>
          <a:p>
            <a:r>
              <a:rPr lang="en-US" sz="3200">
                <a:solidFill>
                  <a:schemeClr val="bg1"/>
                </a:solidFill>
              </a:rPr>
              <a:t>To be an ASHA-certified audiologist, you need to . . . </a:t>
            </a:r>
          </a:p>
        </p:txBody>
      </p:sp>
      <p:sp>
        <p:nvSpPr>
          <p:cNvPr id="6" name="Content Placeholder 2">
            <a:extLst>
              <a:ext uri="{FF2B5EF4-FFF2-40B4-BE49-F238E27FC236}">
                <a16:creationId xmlns:a16="http://schemas.microsoft.com/office/drawing/2014/main" id="{02E3F6B1-BEFF-1B45-B55D-03BC51945E27}"/>
              </a:ext>
            </a:extLst>
          </p:cNvPr>
          <p:cNvSpPr txBox="1">
            <a:spLocks/>
          </p:cNvSpPr>
          <p:nvPr/>
        </p:nvSpPr>
        <p:spPr>
          <a:xfrm>
            <a:off x="3970574" y="2868082"/>
            <a:ext cx="1028441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a:ea typeface="Calibri" panose="020F0502020204030204" pitchFamily="34" charset="0"/>
                <a:cs typeface="Times New Roman" panose="02020603050405020304" pitchFamily="18" charset="0"/>
              </a:rPr>
              <a:t>1. Earn a bachelor’s degree</a:t>
            </a:r>
          </a:p>
          <a:p>
            <a:pPr marL="0" indent="0">
              <a:buFont typeface="Arial" panose="020B0604020202020204" pitchFamily="34" charset="0"/>
              <a:buNone/>
            </a:pPr>
            <a:r>
              <a:rPr lang="en-US">
                <a:ea typeface="Calibri" panose="020F0502020204030204" pitchFamily="34" charset="0"/>
                <a:cs typeface="Times New Roman" panose="02020603050405020304" pitchFamily="18" charset="0"/>
              </a:rPr>
              <a:t>2. Earn an AuD degree</a:t>
            </a:r>
          </a:p>
          <a:p>
            <a:pPr marL="0" indent="0">
              <a:buFont typeface="Arial" panose="020B0604020202020204" pitchFamily="34" charset="0"/>
              <a:buNone/>
            </a:pPr>
            <a:r>
              <a:rPr lang="en-US">
                <a:ea typeface="Calibri" panose="020F0502020204030204" pitchFamily="34" charset="0"/>
                <a:cs typeface="Times New Roman" panose="02020603050405020304" pitchFamily="18" charset="0"/>
              </a:rPr>
              <a:t>3. Complete an externship </a:t>
            </a:r>
          </a:p>
          <a:p>
            <a:pPr marL="0" indent="0">
              <a:buFont typeface="Arial" panose="020B0604020202020204" pitchFamily="34" charset="0"/>
              <a:buNone/>
            </a:pPr>
            <a:r>
              <a:rPr lang="en-US">
                <a:ea typeface="Calibri" panose="020F0502020204030204" pitchFamily="34" charset="0"/>
                <a:cs typeface="Times New Roman" panose="02020603050405020304" pitchFamily="18" charset="0"/>
              </a:rPr>
              <a:t>4. Pass national exam</a:t>
            </a:r>
            <a:endParaRPr lang="en-US"/>
          </a:p>
        </p:txBody>
      </p:sp>
    </p:spTree>
    <p:extLst>
      <p:ext uri="{BB962C8B-B14F-4D97-AF65-F5344CB8AC3E}">
        <p14:creationId xmlns:p14="http://schemas.microsoft.com/office/powerpoint/2010/main" val="235190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hlinkClick r:id="rId4"/>
            <a:extLst>
              <a:ext uri="{FF2B5EF4-FFF2-40B4-BE49-F238E27FC236}">
                <a16:creationId xmlns:a16="http://schemas.microsoft.com/office/drawing/2014/main" id="{F75F081F-744A-5547-A622-3E28334C9085}"/>
              </a:ext>
            </a:extLst>
          </p:cNvPr>
          <p:cNvPicPr>
            <a:picLocks noChangeAspect="1"/>
          </p:cNvPicPr>
          <p:nvPr/>
        </p:nvPicPr>
        <p:blipFill rotWithShape="1">
          <a:blip r:embed="rId5"/>
          <a:srcRect l="5483" r="4254"/>
          <a:stretch/>
        </p:blipFill>
        <p:spPr>
          <a:xfrm>
            <a:off x="2402237" y="597629"/>
            <a:ext cx="7594170" cy="4470400"/>
          </a:xfrm>
          <a:prstGeom prst="rect">
            <a:avLst/>
          </a:prstGeom>
          <a:ln w="3175">
            <a:solidFill>
              <a:schemeClr val="tx1"/>
            </a:solidFill>
          </a:ln>
        </p:spPr>
      </p:pic>
      <p:sp>
        <p:nvSpPr>
          <p:cNvPr id="3" name="Content Placeholder 2">
            <a:extLst>
              <a:ext uri="{FF2B5EF4-FFF2-40B4-BE49-F238E27FC236}">
                <a16:creationId xmlns:a16="http://schemas.microsoft.com/office/drawing/2014/main" id="{B98042C2-D910-7444-92D4-8ADD97555893}"/>
              </a:ext>
            </a:extLst>
          </p:cNvPr>
          <p:cNvSpPr>
            <a:spLocks noGrp="1"/>
          </p:cNvSpPr>
          <p:nvPr>
            <p:ph idx="4294967295"/>
          </p:nvPr>
        </p:nvSpPr>
        <p:spPr>
          <a:xfrm>
            <a:off x="0" y="5354099"/>
            <a:ext cx="12192000" cy="1055325"/>
          </a:xfrm>
        </p:spPr>
        <p:txBody>
          <a:bodyPr numCol="1">
            <a:noAutofit/>
          </a:bodyPr>
          <a:lstStyle/>
          <a:p>
            <a:pPr marL="0" indent="0" algn="ctr">
              <a:lnSpc>
                <a:spcPct val="100000"/>
              </a:lnSpc>
              <a:buNone/>
            </a:pPr>
            <a:r>
              <a:rPr lang="en-US" sz="1200" b="1" i="1">
                <a:effectLst/>
                <a:latin typeface="Arial" panose="020B0604020202020204" pitchFamily="34" charset="0"/>
                <a:ea typeface="Calibri" panose="020F0502020204030204" pitchFamily="34" charset="0"/>
                <a:cs typeface="Arial" panose="020B0604020202020204" pitchFamily="34" charset="0"/>
              </a:rPr>
              <a:t>Three Things I’m Looking Forward to When I become an Audiologist</a:t>
            </a:r>
            <a:br>
              <a:rPr lang="en-US" sz="1200" b="1" i="1">
                <a:effectLst/>
                <a:latin typeface="Arial" panose="020B0604020202020204" pitchFamily="34" charset="0"/>
                <a:ea typeface="Calibri" panose="020F0502020204030204" pitchFamily="34" charset="0"/>
                <a:cs typeface="Arial" panose="020B0604020202020204" pitchFamily="34" charset="0"/>
              </a:rPr>
            </a:br>
            <a:r>
              <a:rPr lang="en-US" sz="1200" i="1">
                <a:effectLst/>
                <a:latin typeface="Arial" panose="020B0604020202020204" pitchFamily="34" charset="0"/>
                <a:ea typeface="Calibri" panose="020F0502020204030204" pitchFamily="34" charset="0"/>
                <a:cs typeface="Arial" panose="020B0604020202020204" pitchFamily="34" charset="0"/>
              </a:rPr>
              <a:t>Featuring Amara </a:t>
            </a:r>
            <a:r>
              <a:rPr lang="en-US" sz="1200" i="1" err="1">
                <a:effectLst/>
                <a:latin typeface="Arial" panose="020B0604020202020204" pitchFamily="34" charset="0"/>
                <a:ea typeface="Calibri" panose="020F0502020204030204" pitchFamily="34" charset="0"/>
                <a:cs typeface="Arial" panose="020B0604020202020204" pitchFamily="34" charset="0"/>
              </a:rPr>
              <a:t>Ezenwa</a:t>
            </a:r>
            <a:r>
              <a:rPr lang="en-US" sz="1200" i="1">
                <a:effectLst/>
                <a:latin typeface="Arial" panose="020B0604020202020204" pitchFamily="34" charset="0"/>
                <a:ea typeface="Calibri" panose="020F0502020204030204" pitchFamily="34" charset="0"/>
                <a:cs typeface="Arial" panose="020B0604020202020204" pitchFamily="34" charset="0"/>
              </a:rPr>
              <a:t>, </a:t>
            </a:r>
            <a:r>
              <a:rPr lang="en-US" sz="1200" i="1" err="1">
                <a:effectLst/>
                <a:latin typeface="Arial" panose="020B0604020202020204" pitchFamily="34" charset="0"/>
                <a:ea typeface="Calibri" panose="020F0502020204030204" pitchFamily="34" charset="0"/>
                <a:cs typeface="Arial" panose="020B0604020202020204" pitchFamily="34" charset="0"/>
              </a:rPr>
              <a:t>AuD</a:t>
            </a:r>
            <a:r>
              <a:rPr lang="en-US" sz="1200" i="1">
                <a:effectLst/>
                <a:latin typeface="Arial" panose="020B0604020202020204" pitchFamily="34" charset="0"/>
                <a:ea typeface="Calibri" panose="020F0502020204030204" pitchFamily="34" charset="0"/>
                <a:cs typeface="Arial" panose="020B0604020202020204" pitchFamily="34" charset="0"/>
              </a:rPr>
              <a:t>, Student</a:t>
            </a:r>
          </a:p>
        </p:txBody>
      </p:sp>
      <p:pic>
        <p:nvPicPr>
          <p:cNvPr id="13" name="Graphic 12">
            <a:extLst>
              <a:ext uri="{FF2B5EF4-FFF2-40B4-BE49-F238E27FC236}">
                <a16:creationId xmlns:a16="http://schemas.microsoft.com/office/drawing/2014/main" id="{886D519F-7344-C449-936D-DA9C6D7C64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3556" y="6017919"/>
            <a:ext cx="6095997" cy="881557"/>
          </a:xfrm>
          <a:prstGeom prst="rect">
            <a:avLst/>
          </a:prstGeom>
        </p:spPr>
      </p:pic>
      <p:pic>
        <p:nvPicPr>
          <p:cNvPr id="2" name="Online Media 1" descr="Three Things I Love About Being An Audiologist (Amara Ezenwa)">
            <a:hlinkClick r:id="" action="ppaction://media"/>
            <a:extLst>
              <a:ext uri="{FF2B5EF4-FFF2-40B4-BE49-F238E27FC236}">
                <a16:creationId xmlns:a16="http://schemas.microsoft.com/office/drawing/2014/main" id="{89BE1F2E-D4D6-2942-AA46-8226CA7FDE7B}"/>
              </a:ext>
            </a:extLst>
          </p:cNvPr>
          <p:cNvPicPr>
            <a:picLocks noRot="1" noChangeAspect="1"/>
          </p:cNvPicPr>
          <p:nvPr>
            <a:videoFile r:link="rId1"/>
          </p:nvPr>
        </p:nvPicPr>
        <p:blipFill>
          <a:blip r:embed="rId8"/>
          <a:stretch>
            <a:fillRect/>
          </a:stretch>
        </p:blipFill>
        <p:spPr>
          <a:xfrm>
            <a:off x="2195593" y="528411"/>
            <a:ext cx="8015534" cy="4528777"/>
          </a:xfrm>
          <a:prstGeom prst="rect">
            <a:avLst/>
          </a:prstGeom>
        </p:spPr>
      </p:pic>
    </p:spTree>
    <p:extLst>
      <p:ext uri="{BB962C8B-B14F-4D97-AF65-F5344CB8AC3E}">
        <p14:creationId xmlns:p14="http://schemas.microsoft.com/office/powerpoint/2010/main" val="76133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011C287F-FFE5-AE4E-B5D9-0BC7C8DB7904}"/>
              </a:ext>
            </a:extLst>
          </p:cNvPr>
          <p:cNvSpPr>
            <a:spLocks noGrp="1"/>
          </p:cNvSpPr>
          <p:nvPr>
            <p:ph idx="1"/>
          </p:nvPr>
        </p:nvSpPr>
        <p:spPr>
          <a:xfrm>
            <a:off x="8926149" y="2138118"/>
            <a:ext cx="2845354" cy="4621237"/>
          </a:xfrm>
        </p:spPr>
        <p:txBody>
          <a:bodyPr vert="horz" lIns="91440" tIns="45720" rIns="91440" bIns="45720" rtlCol="0" anchor="t">
            <a:normAutofit/>
          </a:bodyPr>
          <a:lstStyle/>
          <a:p>
            <a:pPr marL="0" indent="0">
              <a:lnSpc>
                <a:spcPct val="100000"/>
              </a:lnSpc>
              <a:buNone/>
            </a:pPr>
            <a:r>
              <a:rPr lang="en-US" sz="1800">
                <a:solidFill>
                  <a:schemeClr val="tx2"/>
                </a:solidFill>
              </a:rPr>
              <a:t>Speech-language pathologists </a:t>
            </a:r>
            <a:r>
              <a:rPr lang="en-US" sz="1800">
                <a:solidFill>
                  <a:srgbClr val="6E6259"/>
                </a:solidFill>
              </a:rPr>
              <a:t>are health care professionals who identify, assess, and treat speech, language and swallowing disorders </a:t>
            </a:r>
            <a:r>
              <a:rPr lang="en-US" sz="1800"/>
              <a:t>preventing and treating communication disorders in people of all ages.</a:t>
            </a:r>
          </a:p>
        </p:txBody>
      </p:sp>
      <p:sp>
        <p:nvSpPr>
          <p:cNvPr id="2" name="Title 1">
            <a:extLst>
              <a:ext uri="{FF2B5EF4-FFF2-40B4-BE49-F238E27FC236}">
                <a16:creationId xmlns:a16="http://schemas.microsoft.com/office/drawing/2014/main" id="{AB733798-C6B0-6843-98CC-616C3B6A17EB}"/>
              </a:ext>
            </a:extLst>
          </p:cNvPr>
          <p:cNvSpPr>
            <a:spLocks noGrp="1"/>
          </p:cNvSpPr>
          <p:nvPr>
            <p:ph type="title"/>
          </p:nvPr>
        </p:nvSpPr>
        <p:spPr>
          <a:xfrm>
            <a:off x="8926513" y="452377"/>
            <a:ext cx="3932237" cy="1600200"/>
          </a:xfrm>
        </p:spPr>
        <p:txBody>
          <a:bodyPr>
            <a:noAutofit/>
          </a:bodyPr>
          <a:lstStyle/>
          <a:p>
            <a:r>
              <a:rPr lang="en-US" sz="3000">
                <a:solidFill>
                  <a:schemeClr val="tx2"/>
                </a:solidFill>
                <a:latin typeface="Arial"/>
                <a:cs typeface="Arial"/>
              </a:rPr>
              <a:t>What is a </a:t>
            </a:r>
            <a:br>
              <a:rPr lang="en-US" sz="3000">
                <a:latin typeface="Arial" panose="020B0604020202020204" pitchFamily="34" charset="0"/>
                <a:cs typeface="Arial" panose="020B0604020202020204" pitchFamily="34" charset="0"/>
              </a:rPr>
            </a:br>
            <a:r>
              <a:rPr lang="en-US" sz="3000">
                <a:solidFill>
                  <a:schemeClr val="tx2"/>
                </a:solidFill>
                <a:latin typeface="Arial"/>
                <a:cs typeface="Arial"/>
              </a:rPr>
              <a:t>speech-language pathologist?</a:t>
            </a:r>
          </a:p>
        </p:txBody>
      </p:sp>
      <p:pic>
        <p:nvPicPr>
          <p:cNvPr id="4" name="Picture 3" descr="A picture containing person, person&#10;&#10;Description automatically generated">
            <a:extLst>
              <a:ext uri="{FF2B5EF4-FFF2-40B4-BE49-F238E27FC236}">
                <a16:creationId xmlns:a16="http://schemas.microsoft.com/office/drawing/2014/main" id="{7973ADD9-D956-DD45-BC7A-37398A3E309C}"/>
              </a:ext>
            </a:extLst>
          </p:cNvPr>
          <p:cNvPicPr>
            <a:picLocks noChangeAspect="1"/>
          </p:cNvPicPr>
          <p:nvPr/>
        </p:nvPicPr>
        <p:blipFill>
          <a:blip r:embed="rId3"/>
          <a:srcRect/>
          <a:stretch/>
        </p:blipFill>
        <p:spPr>
          <a:xfrm>
            <a:off x="-541816" y="-4508"/>
            <a:ext cx="10448686" cy="6972845"/>
          </a:xfrm>
          <a:prstGeom prst="rect">
            <a:avLst/>
          </a:prstGeom>
        </p:spPr>
      </p:pic>
      <p:sp>
        <p:nvSpPr>
          <p:cNvPr id="3" name="Oval 2">
            <a:extLst>
              <a:ext uri="{FF2B5EF4-FFF2-40B4-BE49-F238E27FC236}">
                <a16:creationId xmlns:a16="http://schemas.microsoft.com/office/drawing/2014/main" id="{7F5B25E3-E9F5-774A-B98A-A3BB74EB8307}"/>
              </a:ext>
            </a:extLst>
          </p:cNvPr>
          <p:cNvSpPr/>
          <p:nvPr/>
        </p:nvSpPr>
        <p:spPr>
          <a:xfrm>
            <a:off x="7521249" y="4899741"/>
            <a:ext cx="2284913" cy="22849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ea typeface="+mn-lt"/>
                <a:cs typeface="+mn-lt"/>
              </a:rPr>
              <a:t>Speech-language pathology is projected to grow 25% through 2029. Much faster than the average (4%) for all occupations.</a:t>
            </a:r>
            <a:endParaRPr lang="en-US">
              <a:ea typeface="+mn-lt"/>
              <a:cs typeface="+mn-lt"/>
            </a:endParaRPr>
          </a:p>
        </p:txBody>
      </p:sp>
    </p:spTree>
    <p:extLst>
      <p:ext uri="{BB962C8B-B14F-4D97-AF65-F5344CB8AC3E}">
        <p14:creationId xmlns:p14="http://schemas.microsoft.com/office/powerpoint/2010/main" val="3042951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AA9DFB9-9714-E44B-A301-DEA72A21FA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5434818" y="0"/>
            <a:ext cx="17626818" cy="2237519"/>
          </a:xfrm>
          <a:prstGeom prst="rect">
            <a:avLst/>
          </a:prstGeom>
        </p:spPr>
      </p:pic>
      <p:sp>
        <p:nvSpPr>
          <p:cNvPr id="3" name="Title 1">
            <a:extLst>
              <a:ext uri="{FF2B5EF4-FFF2-40B4-BE49-F238E27FC236}">
                <a16:creationId xmlns:a16="http://schemas.microsoft.com/office/drawing/2014/main" id="{B81658E7-0B3F-254A-82C9-C743B5C6C98F}"/>
              </a:ext>
            </a:extLst>
          </p:cNvPr>
          <p:cNvSpPr txBox="1">
            <a:spLocks/>
          </p:cNvSpPr>
          <p:nvPr/>
        </p:nvSpPr>
        <p:spPr>
          <a:xfrm>
            <a:off x="3810050" y="815388"/>
            <a:ext cx="9200432" cy="108775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SLPs have a lot of options</a:t>
            </a:r>
          </a:p>
        </p:txBody>
      </p:sp>
      <p:sp>
        <p:nvSpPr>
          <p:cNvPr id="9" name="Rectangle 8">
            <a:extLst>
              <a:ext uri="{FF2B5EF4-FFF2-40B4-BE49-F238E27FC236}">
                <a16:creationId xmlns:a16="http://schemas.microsoft.com/office/drawing/2014/main" id="{3C693DE8-B2BA-8F42-A391-BBEAB2913C45}"/>
              </a:ext>
            </a:extLst>
          </p:cNvPr>
          <p:cNvSpPr/>
          <p:nvPr/>
        </p:nvSpPr>
        <p:spPr>
          <a:xfrm>
            <a:off x="1415505" y="2780121"/>
            <a:ext cx="9545720" cy="3364960"/>
          </a:xfrm>
          <a:prstGeom prst="rect">
            <a:avLst/>
          </a:prstGeom>
        </p:spPr>
        <p:txBody>
          <a:bodyPr wrap="square">
            <a:spAutoFit/>
          </a:bodyPr>
          <a:lstStyle/>
          <a:p>
            <a:pPr marL="285750" indent="-285750">
              <a:lnSpc>
                <a:spcPct val="150000"/>
              </a:lnSpc>
              <a:buFont typeface="Arial" panose="020B0604020202020204" pitchFamily="34" charset="0"/>
              <a:buChar char="•"/>
            </a:pPr>
            <a:r>
              <a:rPr lang="en-US"/>
              <a:t>Manage a university or hospital speech and hearing clinic.</a:t>
            </a:r>
          </a:p>
          <a:p>
            <a:pPr marL="285750" indent="-285750">
              <a:lnSpc>
                <a:spcPct val="150000"/>
              </a:lnSpc>
              <a:buFont typeface="Arial" panose="020B0604020202020204" pitchFamily="34" charset="0"/>
              <a:buChar char="•"/>
            </a:pPr>
            <a:r>
              <a:rPr lang="en-US"/>
              <a:t>Serve patients in their private practice.</a:t>
            </a:r>
          </a:p>
          <a:p>
            <a:pPr marL="285750" indent="-285750">
              <a:lnSpc>
                <a:spcPct val="150000"/>
              </a:lnSpc>
              <a:buFont typeface="Arial" panose="020B0604020202020204" pitchFamily="34" charset="0"/>
              <a:buChar char="•"/>
            </a:pPr>
            <a:r>
              <a:rPr lang="en-US"/>
              <a:t>Be an innovator who develops new methods and equipment to evaluate communication and related problems.</a:t>
            </a:r>
          </a:p>
          <a:p>
            <a:pPr marL="285750" indent="-285750">
              <a:lnSpc>
                <a:spcPct val="150000"/>
              </a:lnSpc>
              <a:buFont typeface="Arial" panose="020B0604020202020204" pitchFamily="34" charset="0"/>
              <a:buChar char="•"/>
            </a:pPr>
            <a:r>
              <a:rPr lang="en-US"/>
              <a:t>Help employees improve communication with customers.</a:t>
            </a:r>
          </a:p>
          <a:p>
            <a:pPr marL="285750" indent="-285750">
              <a:lnSpc>
                <a:spcPct val="150000"/>
              </a:lnSpc>
              <a:buFont typeface="Arial" panose="020B0604020202020204" pitchFamily="34" charset="0"/>
              <a:buChar char="•"/>
            </a:pPr>
            <a:r>
              <a:rPr lang="en-US"/>
              <a:t>Help musicians and singers maintain their voice.</a:t>
            </a:r>
          </a:p>
          <a:p>
            <a:pPr marL="285750" indent="-285750">
              <a:lnSpc>
                <a:spcPct val="150000"/>
              </a:lnSpc>
              <a:buFont typeface="Arial" panose="020B0604020202020204" pitchFamily="34" charset="0"/>
              <a:buChar char="•"/>
            </a:pPr>
            <a:r>
              <a:rPr lang="en-US"/>
              <a:t>Work as a college professor to train the next generation of clinicians.</a:t>
            </a:r>
          </a:p>
          <a:p>
            <a:pPr marL="285750" indent="-285750">
              <a:lnSpc>
                <a:spcPct val="150000"/>
              </a:lnSpc>
              <a:buFont typeface="Arial" panose="020B0604020202020204" pitchFamily="34" charset="0"/>
              <a:buChar char="•"/>
            </a:pPr>
            <a:endParaRPr lang="en-US"/>
          </a:p>
        </p:txBody>
      </p:sp>
      <p:pic>
        <p:nvPicPr>
          <p:cNvPr id="6" name="Graphic 5">
            <a:extLst>
              <a:ext uri="{FF2B5EF4-FFF2-40B4-BE49-F238E27FC236}">
                <a16:creationId xmlns:a16="http://schemas.microsoft.com/office/drawing/2014/main" id="{941A539A-0F44-F247-AAC2-9B71AAD362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5505" y="712919"/>
            <a:ext cx="914400" cy="914400"/>
          </a:xfrm>
          <a:prstGeom prst="rect">
            <a:avLst/>
          </a:prstGeom>
        </p:spPr>
      </p:pic>
    </p:spTree>
    <p:extLst>
      <p:ext uri="{BB962C8B-B14F-4D97-AF65-F5344CB8AC3E}">
        <p14:creationId xmlns:p14="http://schemas.microsoft.com/office/powerpoint/2010/main" val="305980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AA9DFB9-9714-E44B-A301-DEA72A21FA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5434818" y="0"/>
            <a:ext cx="17626818" cy="2237519"/>
          </a:xfrm>
          <a:prstGeom prst="rect">
            <a:avLst/>
          </a:prstGeom>
        </p:spPr>
      </p:pic>
      <p:sp>
        <p:nvSpPr>
          <p:cNvPr id="8" name="Title 1">
            <a:extLst>
              <a:ext uri="{FF2B5EF4-FFF2-40B4-BE49-F238E27FC236}">
                <a16:creationId xmlns:a16="http://schemas.microsoft.com/office/drawing/2014/main" id="{B0DE8777-9F4E-0144-8ED4-79BF2A3ED5C4}"/>
              </a:ext>
            </a:extLst>
          </p:cNvPr>
          <p:cNvSpPr txBox="1">
            <a:spLocks/>
          </p:cNvSpPr>
          <p:nvPr/>
        </p:nvSpPr>
        <p:spPr>
          <a:xfrm>
            <a:off x="3810050" y="626241"/>
            <a:ext cx="9200432" cy="108775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Why a career in </a:t>
            </a:r>
            <a:br>
              <a:rPr lang="en-US" sz="3200">
                <a:solidFill>
                  <a:schemeClr val="bg1"/>
                </a:solidFill>
                <a:latin typeface="Arial" panose="020B0604020202020204" pitchFamily="34" charset="0"/>
                <a:cs typeface="Arial" panose="020B0604020202020204" pitchFamily="34" charset="0"/>
              </a:rPr>
            </a:br>
            <a:r>
              <a:rPr lang="en-US" sz="3200">
                <a:solidFill>
                  <a:schemeClr val="bg1"/>
                </a:solidFill>
                <a:latin typeface="Arial" panose="020B0604020202020204" pitchFamily="34" charset="0"/>
                <a:cs typeface="Arial" panose="020B0604020202020204" pitchFamily="34" charset="0"/>
              </a:rPr>
              <a:t>speech-language pathology?</a:t>
            </a:r>
          </a:p>
        </p:txBody>
      </p:sp>
      <p:pic>
        <p:nvPicPr>
          <p:cNvPr id="9" name="Graphic 8">
            <a:extLst>
              <a:ext uri="{FF2B5EF4-FFF2-40B4-BE49-F238E27FC236}">
                <a16:creationId xmlns:a16="http://schemas.microsoft.com/office/drawing/2014/main" id="{EBE486C0-9CD4-6F47-A585-EFFACCB83A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5505" y="712919"/>
            <a:ext cx="914400" cy="914400"/>
          </a:xfrm>
          <a:prstGeom prst="rect">
            <a:avLst/>
          </a:prstGeom>
        </p:spPr>
      </p:pic>
      <p:sp>
        <p:nvSpPr>
          <p:cNvPr id="12" name="Content Placeholder 3">
            <a:extLst>
              <a:ext uri="{FF2B5EF4-FFF2-40B4-BE49-F238E27FC236}">
                <a16:creationId xmlns:a16="http://schemas.microsoft.com/office/drawing/2014/main" id="{C2EFE7CD-6F4B-AB4C-8C03-BDA5E5C4DD21}"/>
              </a:ext>
            </a:extLst>
          </p:cNvPr>
          <p:cNvSpPr txBox="1">
            <a:spLocks/>
          </p:cNvSpPr>
          <p:nvPr/>
        </p:nvSpPr>
        <p:spPr>
          <a:xfrm>
            <a:off x="799697" y="3142183"/>
            <a:ext cx="5157787" cy="20317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t>About 930,000 people in the United States have Parkinson’s disease. </a:t>
            </a:r>
          </a:p>
          <a:p>
            <a:pPr>
              <a:lnSpc>
                <a:spcPct val="100000"/>
              </a:lnSpc>
            </a:pPr>
            <a:r>
              <a:rPr lang="en-US" sz="1800"/>
              <a:t>Approximately 17.9 million adults in the U.S. have trouble using their voices.</a:t>
            </a:r>
          </a:p>
          <a:p>
            <a:pPr>
              <a:lnSpc>
                <a:spcPct val="100000"/>
              </a:lnSpc>
            </a:pPr>
            <a:endParaRPr lang="en-US" sz="1800"/>
          </a:p>
        </p:txBody>
      </p:sp>
      <p:sp>
        <p:nvSpPr>
          <p:cNvPr id="13" name="Content Placeholder 5">
            <a:extLst>
              <a:ext uri="{FF2B5EF4-FFF2-40B4-BE49-F238E27FC236}">
                <a16:creationId xmlns:a16="http://schemas.microsoft.com/office/drawing/2014/main" id="{9683F05A-285F-1E47-ADE8-DF9915F1AACA}"/>
              </a:ext>
            </a:extLst>
          </p:cNvPr>
          <p:cNvSpPr txBox="1">
            <a:spLocks/>
          </p:cNvSpPr>
          <p:nvPr/>
        </p:nvSpPr>
        <p:spPr>
          <a:xfrm>
            <a:off x="6209115" y="3142182"/>
            <a:ext cx="5183188" cy="27609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t>In the United States, about 3 million people stutter.</a:t>
            </a:r>
          </a:p>
          <a:p>
            <a:pPr>
              <a:lnSpc>
                <a:spcPct val="100000"/>
              </a:lnSpc>
            </a:pPr>
            <a:r>
              <a:rPr lang="en-US" sz="1800"/>
              <a:t>Nearly 1 in 10, or 9.6%, of Black children (ages 3</a:t>
            </a:r>
            <a:r>
              <a:rPr lang="en-US" sz="1800">
                <a:latin typeface="Times New Roman" panose="02020603050405020304" pitchFamily="18" charset="0"/>
                <a:cs typeface="Times New Roman" panose="02020603050405020304" pitchFamily="18" charset="0"/>
              </a:rPr>
              <a:t>–</a:t>
            </a:r>
            <a:r>
              <a:rPr lang="en-US" sz="1800"/>
              <a:t>17) has a voice, speech, language, or swallowing disorder—compared to 7.8% of White children and 6.9% of Hispanic children.</a:t>
            </a:r>
          </a:p>
        </p:txBody>
      </p:sp>
      <p:sp>
        <p:nvSpPr>
          <p:cNvPr id="14" name="Rectangle 13">
            <a:extLst>
              <a:ext uri="{FF2B5EF4-FFF2-40B4-BE49-F238E27FC236}">
                <a16:creationId xmlns:a16="http://schemas.microsoft.com/office/drawing/2014/main" id="{5F6A9D5B-05B2-B14D-936E-27899E5473EA}"/>
              </a:ext>
            </a:extLst>
          </p:cNvPr>
          <p:cNvSpPr/>
          <p:nvPr/>
        </p:nvSpPr>
        <p:spPr>
          <a:xfrm>
            <a:off x="799697" y="6285582"/>
            <a:ext cx="1669047" cy="276999"/>
          </a:xfrm>
          <a:prstGeom prst="rect">
            <a:avLst/>
          </a:prstGeom>
        </p:spPr>
        <p:txBody>
          <a:bodyPr wrap="none">
            <a:spAutoFit/>
          </a:bodyPr>
          <a:lstStyle/>
          <a:p>
            <a:r>
              <a:rPr lang="en-US" sz="1200" i="1"/>
              <a:t>Source: NIDCD, 2021</a:t>
            </a:r>
          </a:p>
        </p:txBody>
      </p:sp>
    </p:spTree>
    <p:extLst>
      <p:ext uri="{BB962C8B-B14F-4D97-AF65-F5344CB8AC3E}">
        <p14:creationId xmlns:p14="http://schemas.microsoft.com/office/powerpoint/2010/main" val="31748510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8042C2-D910-7444-92D4-8ADD97555893}"/>
              </a:ext>
            </a:extLst>
          </p:cNvPr>
          <p:cNvSpPr>
            <a:spLocks noGrp="1"/>
          </p:cNvSpPr>
          <p:nvPr>
            <p:ph idx="4294967295"/>
          </p:nvPr>
        </p:nvSpPr>
        <p:spPr>
          <a:xfrm>
            <a:off x="0" y="5354099"/>
            <a:ext cx="12192000" cy="1055325"/>
          </a:xfrm>
        </p:spPr>
        <p:txBody>
          <a:bodyPr vert="horz" lIns="91440" tIns="45720" rIns="91440" bIns="45720" numCol="1" rtlCol="0" anchor="t">
            <a:noAutofit/>
          </a:bodyPr>
          <a:lstStyle/>
          <a:p>
            <a:pPr marL="0" indent="0" algn="ctr">
              <a:lnSpc>
                <a:spcPct val="100000"/>
              </a:lnSpc>
              <a:buNone/>
            </a:pPr>
            <a:r>
              <a:rPr lang="en-US" sz="1200" b="1" i="1">
                <a:effectLst/>
                <a:latin typeface="Arial"/>
                <a:ea typeface="Calibri" panose="020F0502020204030204" pitchFamily="34" charset="0"/>
                <a:cs typeface="Arial"/>
              </a:rPr>
              <a:t>Why I Chose Speech-Language Pathology</a:t>
            </a:r>
            <a:br>
              <a:rPr lang="en-US" sz="1200" b="1" i="1">
                <a:effectLst/>
                <a:latin typeface="Arial" panose="020B0604020202020204" pitchFamily="34" charset="0"/>
                <a:ea typeface="Calibri" panose="020F0502020204030204" pitchFamily="34" charset="0"/>
                <a:cs typeface="Arial" panose="020B0604020202020204" pitchFamily="34" charset="0"/>
              </a:rPr>
            </a:br>
            <a:r>
              <a:rPr lang="en-US" sz="1200" i="1">
                <a:effectLst/>
                <a:latin typeface="Arial"/>
                <a:ea typeface="Calibri" panose="020F0502020204030204" pitchFamily="34" charset="0"/>
                <a:cs typeface="Arial"/>
              </a:rPr>
              <a:t>Featuring: </a:t>
            </a:r>
            <a:r>
              <a:rPr lang="en-US" sz="1200"/>
              <a:t>Luke Damiani, Graduate Student, Speech-Language Pathology</a:t>
            </a:r>
            <a:endParaRPr lang="en-US"/>
          </a:p>
        </p:txBody>
      </p:sp>
      <p:pic>
        <p:nvPicPr>
          <p:cNvPr id="13" name="Graphic 12">
            <a:extLst>
              <a:ext uri="{FF2B5EF4-FFF2-40B4-BE49-F238E27FC236}">
                <a16:creationId xmlns:a16="http://schemas.microsoft.com/office/drawing/2014/main" id="{886D519F-7344-C449-936D-DA9C6D7C64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556" y="6017919"/>
            <a:ext cx="6095997" cy="881557"/>
          </a:xfrm>
          <a:prstGeom prst="rect">
            <a:avLst/>
          </a:prstGeom>
        </p:spPr>
      </p:pic>
      <p:pic>
        <p:nvPicPr>
          <p:cNvPr id="2" name="Online Media 1" title="Why I Chose Speech-Language Pathology (Luke Damiani)">
            <a:hlinkClick r:id="" action="ppaction://media"/>
            <a:extLst>
              <a:ext uri="{FF2B5EF4-FFF2-40B4-BE49-F238E27FC236}">
                <a16:creationId xmlns:a16="http://schemas.microsoft.com/office/drawing/2014/main" id="{9D091D75-1A11-447C-BA4D-B7B5E9B36464}"/>
              </a:ext>
            </a:extLst>
          </p:cNvPr>
          <p:cNvPicPr>
            <a:picLocks noRot="1" noChangeAspect="1"/>
          </p:cNvPicPr>
          <p:nvPr>
            <a:videoFile r:link="rId1"/>
          </p:nvPr>
        </p:nvPicPr>
        <p:blipFill>
          <a:blip r:embed="rId6"/>
          <a:stretch>
            <a:fillRect/>
          </a:stretch>
        </p:blipFill>
        <p:spPr>
          <a:xfrm>
            <a:off x="2729696" y="406159"/>
            <a:ext cx="6726176" cy="4608491"/>
          </a:xfrm>
          <a:prstGeom prst="rect">
            <a:avLst/>
          </a:prstGeom>
        </p:spPr>
      </p:pic>
    </p:spTree>
    <p:extLst>
      <p:ext uri="{BB962C8B-B14F-4D97-AF65-F5344CB8AC3E}">
        <p14:creationId xmlns:p14="http://schemas.microsoft.com/office/powerpoint/2010/main" val="1895543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7AB78F09-5873-4707-BBD9-117A87E21EE4}"/>
              </a:ext>
            </a:extLst>
          </p:cNvPr>
          <p:cNvGraphicFramePr>
            <a:graphicFrameLocks noGrp="1"/>
          </p:cNvGraphicFramePr>
          <p:nvPr>
            <p:ph idx="1"/>
            <p:extLst>
              <p:ext uri="{D42A27DB-BD31-4B8C-83A1-F6EECF244321}">
                <p14:modId xmlns:p14="http://schemas.microsoft.com/office/powerpoint/2010/main" val="3678359939"/>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C6418D54-E6F0-994C-BD61-4A970FC83C9E}"/>
              </a:ext>
            </a:extLst>
          </p:cNvPr>
          <p:cNvSpPr txBox="1">
            <a:spLocks/>
          </p:cNvSpPr>
          <p:nvPr/>
        </p:nvSpPr>
        <p:spPr>
          <a:xfrm>
            <a:off x="611301" y="2411252"/>
            <a:ext cx="5298967" cy="14112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nSpc>
                <a:spcPct val="120000"/>
              </a:lnSpc>
            </a:pPr>
            <a:r>
              <a:rPr lang="en-US">
                <a:latin typeface="Arial" panose="020B0604020202020204" pitchFamily="34" charset="0"/>
                <a:cs typeface="Arial" panose="020B0604020202020204" pitchFamily="34" charset="0"/>
              </a:rPr>
              <a:t>Salary Information</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for Speech-Language Pathologists in Schools</a:t>
            </a:r>
          </a:p>
        </p:txBody>
      </p:sp>
      <p:sp>
        <p:nvSpPr>
          <p:cNvPr id="8" name="Text Placeholder 3">
            <a:extLst>
              <a:ext uri="{FF2B5EF4-FFF2-40B4-BE49-F238E27FC236}">
                <a16:creationId xmlns:a16="http://schemas.microsoft.com/office/drawing/2014/main" id="{A1283E92-9E7B-CF41-BDB1-BE92A9466137}"/>
              </a:ext>
            </a:extLst>
          </p:cNvPr>
          <p:cNvSpPr txBox="1">
            <a:spLocks/>
          </p:cNvSpPr>
          <p:nvPr/>
        </p:nvSpPr>
        <p:spPr>
          <a:xfrm>
            <a:off x="5610090" y="5997844"/>
            <a:ext cx="6024268" cy="3219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6E6259"/>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6E6259"/>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6E6259"/>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6E6259"/>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solidFill>
                  <a:schemeClr val="tx1"/>
                </a:solidFill>
              </a:rPr>
              <a:t>Note: In addition to salary, other employee benefits are usually very competitive.</a:t>
            </a:r>
          </a:p>
        </p:txBody>
      </p:sp>
    </p:spTree>
    <p:extLst>
      <p:ext uri="{BB962C8B-B14F-4D97-AF65-F5344CB8AC3E}">
        <p14:creationId xmlns:p14="http://schemas.microsoft.com/office/powerpoint/2010/main" val="25268656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69D548F3-257F-46DA-8421-0B58745F834A}"/>
              </a:ext>
            </a:extLst>
          </p:cNvPr>
          <p:cNvGraphicFramePr>
            <a:graphicFrameLocks noGrp="1"/>
          </p:cNvGraphicFramePr>
          <p:nvPr>
            <p:ph idx="1"/>
            <p:extLst>
              <p:ext uri="{D42A27DB-BD31-4B8C-83A1-F6EECF244321}">
                <p14:modId xmlns:p14="http://schemas.microsoft.com/office/powerpoint/2010/main" val="2996958095"/>
              </p:ext>
            </p:extLst>
          </p:nvPr>
        </p:nvGraphicFramePr>
        <p:xfrm>
          <a:off x="5183188" y="987425"/>
          <a:ext cx="6172200" cy="4873625"/>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C1941DCC-CA49-9C4C-A884-1A9AAC8171EB}"/>
              </a:ext>
            </a:extLst>
          </p:cNvPr>
          <p:cNvSpPr txBox="1">
            <a:spLocks/>
          </p:cNvSpPr>
          <p:nvPr/>
        </p:nvSpPr>
        <p:spPr>
          <a:xfrm>
            <a:off x="711549" y="2423762"/>
            <a:ext cx="5298967" cy="14112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nSpc>
                <a:spcPct val="120000"/>
              </a:lnSpc>
            </a:pPr>
            <a:r>
              <a:rPr lang="en-US">
                <a:latin typeface="Arial" panose="020B0604020202020204" pitchFamily="34" charset="0"/>
                <a:cs typeface="Arial" panose="020B0604020202020204" pitchFamily="34" charset="0"/>
              </a:rPr>
              <a:t>Salary Information</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for SLPs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in Health Care</a:t>
            </a:r>
          </a:p>
        </p:txBody>
      </p:sp>
      <p:sp>
        <p:nvSpPr>
          <p:cNvPr id="8" name="Text Placeholder 3">
            <a:extLst>
              <a:ext uri="{FF2B5EF4-FFF2-40B4-BE49-F238E27FC236}">
                <a16:creationId xmlns:a16="http://schemas.microsoft.com/office/drawing/2014/main" id="{80BD837C-615D-C043-9AC9-3C5D0AE25258}"/>
              </a:ext>
            </a:extLst>
          </p:cNvPr>
          <p:cNvSpPr txBox="1">
            <a:spLocks/>
          </p:cNvSpPr>
          <p:nvPr/>
        </p:nvSpPr>
        <p:spPr>
          <a:xfrm>
            <a:off x="5610090" y="5997844"/>
            <a:ext cx="6024268" cy="32193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rgbClr val="6E6259"/>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rgbClr val="6E6259"/>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rgbClr val="6E6259"/>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rgbClr val="6E6259"/>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1200">
                <a:solidFill>
                  <a:schemeClr val="tx1"/>
                </a:solidFill>
              </a:rPr>
              <a:t>Note: In addition to salary, other employee benefits are usually very competitive.</a:t>
            </a:r>
          </a:p>
        </p:txBody>
      </p:sp>
    </p:spTree>
    <p:extLst>
      <p:ext uri="{BB962C8B-B14F-4D97-AF65-F5344CB8AC3E}">
        <p14:creationId xmlns:p14="http://schemas.microsoft.com/office/powerpoint/2010/main" val="33741527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B7DCE2-8C8D-4640-8E90-46EAAC5FA1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923020"/>
            <a:ext cx="17626818" cy="3165036"/>
          </a:xfrm>
          <a:prstGeom prst="rect">
            <a:avLst/>
          </a:prstGeom>
        </p:spPr>
      </p:pic>
      <p:sp>
        <p:nvSpPr>
          <p:cNvPr id="5" name="Title 1">
            <a:extLst>
              <a:ext uri="{FF2B5EF4-FFF2-40B4-BE49-F238E27FC236}">
                <a16:creationId xmlns:a16="http://schemas.microsoft.com/office/drawing/2014/main" id="{211AE535-A34A-9B4D-AB42-DE3BDBC88416}"/>
              </a:ext>
            </a:extLst>
          </p:cNvPr>
          <p:cNvSpPr txBox="1">
            <a:spLocks/>
          </p:cNvSpPr>
          <p:nvPr/>
        </p:nvSpPr>
        <p:spPr>
          <a:xfrm>
            <a:off x="2307167" y="531816"/>
            <a:ext cx="6105197" cy="21031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What is communication sciences and disorders (CSD)?</a:t>
            </a:r>
          </a:p>
          <a:p>
            <a:endParaRPr lang="en-US" sz="1800">
              <a:solidFill>
                <a:schemeClr val="bg1"/>
              </a:solidFill>
              <a:latin typeface="Arial" panose="020B0604020202020204" pitchFamily="34" charset="0"/>
              <a:cs typeface="Arial" panose="020B0604020202020204" pitchFamily="34" charset="0"/>
            </a:endParaRPr>
          </a:p>
          <a:p>
            <a:r>
              <a:rPr lang="en-US" sz="1800">
                <a:solidFill>
                  <a:schemeClr val="bg1"/>
                </a:solidFill>
                <a:latin typeface="Arial" panose="020B0604020202020204" pitchFamily="34" charset="0"/>
                <a:cs typeface="Arial" panose="020B0604020202020204" pitchFamily="34" charset="0"/>
              </a:rPr>
              <a:t>Getting started in a CSD career: It’s a matter of 1-2-3 . . .  </a:t>
            </a:r>
          </a:p>
          <a:p>
            <a:endParaRPr lang="en-US" sz="320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FDF05AE-0B9D-0D44-87EF-FC8A980C9D7D}"/>
              </a:ext>
            </a:extLst>
          </p:cNvPr>
          <p:cNvSpPr txBox="1"/>
          <p:nvPr/>
        </p:nvSpPr>
        <p:spPr>
          <a:xfrm>
            <a:off x="906419" y="2797337"/>
            <a:ext cx="1517255" cy="1841530"/>
          </a:xfrm>
          <a:prstGeom prst="rect">
            <a:avLst/>
          </a:prstGeom>
          <a:noFill/>
        </p:spPr>
        <p:txBody>
          <a:bodyPr wrap="square" lIns="91440" tIns="45720" rIns="91440" bIns="45720" rtlCol="0" anchor="t">
            <a:spAutoFit/>
          </a:bodyPr>
          <a:lstStyle/>
          <a:p>
            <a:r>
              <a:rPr lang="en-US" sz="7200" b="1">
                <a:solidFill>
                  <a:srgbClr val="00778B"/>
                </a:solidFill>
              </a:rPr>
              <a:t>1</a:t>
            </a:r>
            <a:endParaRPr lang="en-US"/>
          </a:p>
          <a:p>
            <a:r>
              <a:rPr lang="en-US" b="1">
                <a:solidFill>
                  <a:srgbClr val="00778B"/>
                </a:solidFill>
              </a:rPr>
              <a:t>DISCIPLINE</a:t>
            </a:r>
            <a:endParaRPr lang="en-US" b="1">
              <a:solidFill>
                <a:srgbClr val="00778B"/>
              </a:solidFill>
              <a:latin typeface="Times New Roman" panose="02020603050405020304" pitchFamily="18" charset="0"/>
              <a:cs typeface="Times New Roman" panose="02020603050405020304" pitchFamily="18" charset="0"/>
            </a:endParaRPr>
          </a:p>
          <a:p>
            <a:pPr>
              <a:lnSpc>
                <a:spcPct val="150000"/>
              </a:lnSpc>
            </a:pPr>
            <a:r>
              <a:rPr lang="en-US">
                <a:solidFill>
                  <a:schemeClr val="tx1">
                    <a:lumMod val="75000"/>
                  </a:schemeClr>
                </a:solidFill>
              </a:rPr>
              <a:t>CSD</a:t>
            </a:r>
            <a:endParaRPr lang="en-US">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7E1E0409-2C2C-5946-B0AB-A26FDA1BA2E5}"/>
              </a:ext>
            </a:extLst>
          </p:cNvPr>
          <p:cNvSpPr txBox="1"/>
          <p:nvPr/>
        </p:nvSpPr>
        <p:spPr>
          <a:xfrm>
            <a:off x="3377453" y="2797337"/>
            <a:ext cx="3194603" cy="2256965"/>
          </a:xfrm>
          <a:prstGeom prst="rect">
            <a:avLst/>
          </a:prstGeom>
          <a:noFill/>
        </p:spPr>
        <p:txBody>
          <a:bodyPr wrap="square" lIns="91440" tIns="45720" rIns="91440" bIns="45720" rtlCol="0" anchor="t">
            <a:spAutoFit/>
          </a:bodyPr>
          <a:lstStyle/>
          <a:p>
            <a:r>
              <a:rPr lang="en-US" sz="7200" b="1">
                <a:solidFill>
                  <a:srgbClr val="00778B"/>
                </a:solidFill>
              </a:rPr>
              <a:t>2</a:t>
            </a:r>
            <a:endParaRPr lang="en-US"/>
          </a:p>
          <a:p>
            <a:r>
              <a:rPr lang="en-US" b="1">
                <a:solidFill>
                  <a:srgbClr val="00778B"/>
                </a:solidFill>
              </a:rPr>
              <a:t>CAREERS</a:t>
            </a:r>
            <a:endParaRPr lang="en-US" b="1">
              <a:solidFill>
                <a:srgbClr val="00778B"/>
              </a:solidFill>
              <a:cs typeface="Arial" panose="020B0604020202020204"/>
            </a:endParaRPr>
          </a:p>
          <a:p>
            <a:pPr marL="342900" indent="-342900">
              <a:lnSpc>
                <a:spcPct val="150000"/>
              </a:lnSpc>
            </a:pPr>
            <a:r>
              <a:rPr lang="en-US"/>
              <a:t>Audiology</a:t>
            </a:r>
            <a:endParaRPr lang="en-US">
              <a:cs typeface="Arial" panose="020B0604020202020204"/>
            </a:endParaRPr>
          </a:p>
          <a:p>
            <a:pPr marL="342900" indent="-342900">
              <a:lnSpc>
                <a:spcPct val="150000"/>
              </a:lnSpc>
            </a:pPr>
            <a:r>
              <a:rPr lang="en-US"/>
              <a:t>Speech-Language Pathology</a:t>
            </a:r>
            <a:endParaRPr lang="en-US">
              <a:cs typeface="Arial" panose="020B0604020202020204"/>
            </a:endParaRPr>
          </a:p>
        </p:txBody>
      </p:sp>
      <p:sp>
        <p:nvSpPr>
          <p:cNvPr id="9" name="TextBox 8">
            <a:extLst>
              <a:ext uri="{FF2B5EF4-FFF2-40B4-BE49-F238E27FC236}">
                <a16:creationId xmlns:a16="http://schemas.microsoft.com/office/drawing/2014/main" id="{43120DE5-B0AB-A048-8699-796F1BDECB44}"/>
              </a:ext>
            </a:extLst>
          </p:cNvPr>
          <p:cNvSpPr txBox="1"/>
          <p:nvPr/>
        </p:nvSpPr>
        <p:spPr>
          <a:xfrm>
            <a:off x="7315201" y="2797337"/>
            <a:ext cx="4912802" cy="2672526"/>
          </a:xfrm>
          <a:prstGeom prst="rect">
            <a:avLst/>
          </a:prstGeom>
          <a:noFill/>
        </p:spPr>
        <p:txBody>
          <a:bodyPr wrap="square" lIns="91440" tIns="45720" rIns="91440" bIns="45720" rtlCol="0" anchor="t">
            <a:spAutoFit/>
          </a:bodyPr>
          <a:lstStyle/>
          <a:p>
            <a:r>
              <a:rPr lang="en-US" sz="7200" b="1">
                <a:solidFill>
                  <a:srgbClr val="00778B"/>
                </a:solidFill>
              </a:rPr>
              <a:t>3</a:t>
            </a:r>
            <a:endParaRPr lang="en-US"/>
          </a:p>
          <a:p>
            <a:r>
              <a:rPr lang="en-US" b="1">
                <a:solidFill>
                  <a:srgbClr val="00778B"/>
                </a:solidFill>
              </a:rPr>
              <a:t>PROFESSIONS</a:t>
            </a:r>
            <a:endParaRPr lang="en-US" b="1">
              <a:solidFill>
                <a:srgbClr val="00778B"/>
              </a:solidFill>
              <a:cs typeface="Arial" panose="020B0604020202020204"/>
            </a:endParaRPr>
          </a:p>
          <a:p>
            <a:pPr marL="342900" indent="-342900">
              <a:lnSpc>
                <a:spcPct val="150000"/>
              </a:lnSpc>
            </a:pPr>
            <a:r>
              <a:rPr lang="en-US"/>
              <a:t>Audiologist</a:t>
            </a:r>
            <a:endParaRPr lang="en-US">
              <a:cs typeface="Arial" panose="020B0604020202020204"/>
            </a:endParaRPr>
          </a:p>
          <a:p>
            <a:pPr marL="342900" indent="-342900">
              <a:lnSpc>
                <a:spcPct val="150000"/>
              </a:lnSpc>
            </a:pPr>
            <a:r>
              <a:rPr lang="en-US"/>
              <a:t>Speech-Language Pathologist</a:t>
            </a:r>
            <a:endParaRPr lang="en-US">
              <a:cs typeface="Arial" panose="020B0604020202020204"/>
            </a:endParaRPr>
          </a:p>
          <a:p>
            <a:pPr marL="342900" indent="-342900">
              <a:lnSpc>
                <a:spcPct val="150000"/>
              </a:lnSpc>
            </a:pPr>
            <a:r>
              <a:rPr lang="en-US"/>
              <a:t>Speech, Language, and Hearing Scientist</a:t>
            </a:r>
            <a:endParaRPr lang="en-US">
              <a:cs typeface="Arial" panose="020B0604020202020204"/>
            </a:endParaRPr>
          </a:p>
        </p:txBody>
      </p:sp>
      <p:sp>
        <p:nvSpPr>
          <p:cNvPr id="2" name="Content Placeholder 2">
            <a:extLst>
              <a:ext uri="{FF2B5EF4-FFF2-40B4-BE49-F238E27FC236}">
                <a16:creationId xmlns:a16="http://schemas.microsoft.com/office/drawing/2014/main" id="{28CD62AF-5234-2745-8260-3337888E87AB}"/>
              </a:ext>
            </a:extLst>
          </p:cNvPr>
          <p:cNvSpPr txBox="1">
            <a:spLocks/>
          </p:cNvSpPr>
          <p:nvPr/>
        </p:nvSpPr>
        <p:spPr>
          <a:xfrm>
            <a:off x="8442158" y="1667136"/>
            <a:ext cx="4000499" cy="578337"/>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b="1">
                <a:solidFill>
                  <a:schemeClr val="bg1"/>
                </a:solidFill>
              </a:rPr>
              <a:t>Unlimited opportunities!</a:t>
            </a:r>
            <a:endParaRPr lang="en-US" sz="1800" b="1">
              <a:solidFill>
                <a:schemeClr val="bg1"/>
              </a:solidFill>
              <a:cs typeface="Arial"/>
            </a:endParaRPr>
          </a:p>
        </p:txBody>
      </p:sp>
    </p:spTree>
    <p:extLst>
      <p:ext uri="{BB962C8B-B14F-4D97-AF65-F5344CB8AC3E}">
        <p14:creationId xmlns:p14="http://schemas.microsoft.com/office/powerpoint/2010/main" val="3689306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C45B5BA9-E93B-CC49-B41D-6F960377B50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5403822" y="-30996"/>
            <a:ext cx="17626818" cy="2237519"/>
          </a:xfrm>
          <a:prstGeom prst="rect">
            <a:avLst/>
          </a:prstGeom>
        </p:spPr>
      </p:pic>
      <p:sp>
        <p:nvSpPr>
          <p:cNvPr id="6" name="Content Placeholder 2">
            <a:extLst>
              <a:ext uri="{FF2B5EF4-FFF2-40B4-BE49-F238E27FC236}">
                <a16:creationId xmlns:a16="http://schemas.microsoft.com/office/drawing/2014/main" id="{02E3F6B1-BEFF-1B45-B55D-03BC51945E27}"/>
              </a:ext>
            </a:extLst>
          </p:cNvPr>
          <p:cNvSpPr txBox="1">
            <a:spLocks/>
          </p:cNvSpPr>
          <p:nvPr/>
        </p:nvSpPr>
        <p:spPr>
          <a:xfrm>
            <a:off x="3970574" y="2868082"/>
            <a:ext cx="10284416"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a:t>Earn a bachelor’s degree</a:t>
            </a:r>
          </a:p>
          <a:p>
            <a:pPr marL="514350" indent="-514350">
              <a:buFont typeface="+mj-lt"/>
              <a:buAutoNum type="arabicPeriod"/>
            </a:pPr>
            <a:r>
              <a:rPr lang="en-US"/>
              <a:t>Earn a master’s degree from a </a:t>
            </a:r>
            <a:br>
              <a:rPr lang="en-US"/>
            </a:br>
            <a:r>
              <a:rPr lang="en-US"/>
              <a:t>CAA-accredited program</a:t>
            </a:r>
          </a:p>
          <a:p>
            <a:pPr marL="514350" indent="-514350">
              <a:buFont typeface="+mj-lt"/>
              <a:buAutoNum type="arabicPeriod"/>
            </a:pPr>
            <a:r>
              <a:rPr lang="en-US"/>
              <a:t>Complete a Clinical Fellowship (CF)</a:t>
            </a:r>
          </a:p>
          <a:p>
            <a:pPr marL="514350" indent="-514350">
              <a:buFont typeface="+mj-lt"/>
              <a:buAutoNum type="arabicPeriod"/>
            </a:pPr>
            <a:r>
              <a:rPr lang="en-US"/>
              <a:t>Pass national exam</a:t>
            </a:r>
          </a:p>
        </p:txBody>
      </p:sp>
      <p:sp>
        <p:nvSpPr>
          <p:cNvPr id="7" name="Title 1">
            <a:extLst>
              <a:ext uri="{FF2B5EF4-FFF2-40B4-BE49-F238E27FC236}">
                <a16:creationId xmlns:a16="http://schemas.microsoft.com/office/drawing/2014/main" id="{03F04EFC-4DF3-464F-80F9-23715F116973}"/>
              </a:ext>
            </a:extLst>
          </p:cNvPr>
          <p:cNvSpPr txBox="1">
            <a:spLocks/>
          </p:cNvSpPr>
          <p:nvPr/>
        </p:nvSpPr>
        <p:spPr>
          <a:xfrm>
            <a:off x="3970574" y="448765"/>
            <a:ext cx="8109666" cy="1454431"/>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mn-lt"/>
              </a:rPr>
              <a:t>To be an ASHA-certified </a:t>
            </a:r>
            <a:br>
              <a:rPr lang="en-US" sz="3200">
                <a:latin typeface="+mn-lt"/>
                <a:cs typeface="Arial"/>
              </a:rPr>
            </a:br>
            <a:r>
              <a:rPr lang="en-US" sz="3200">
                <a:solidFill>
                  <a:schemeClr val="bg1"/>
                </a:solidFill>
                <a:latin typeface="+mn-lt"/>
                <a:cs typeface="Arial"/>
              </a:rPr>
              <a:t>speech-language pathologist</a:t>
            </a:r>
            <a:r>
              <a:rPr lang="en-US" sz="3200">
                <a:solidFill>
                  <a:schemeClr val="bg1"/>
                </a:solidFill>
                <a:latin typeface="+mn-lt"/>
              </a:rPr>
              <a:t>, </a:t>
            </a:r>
            <a:br>
              <a:rPr lang="en-US" sz="3200">
                <a:latin typeface="+mn-lt"/>
              </a:rPr>
            </a:br>
            <a:r>
              <a:rPr lang="en-US" sz="3200">
                <a:solidFill>
                  <a:schemeClr val="bg1"/>
                </a:solidFill>
                <a:latin typeface="+mn-lt"/>
              </a:rPr>
              <a:t>you need to . . .</a:t>
            </a:r>
            <a:br>
              <a:rPr lang="en-US" sz="3200">
                <a:latin typeface="Arial" panose="020B0604020202020204" pitchFamily="34" charset="0"/>
                <a:cs typeface="Arial" panose="020B0604020202020204" pitchFamily="34" charset="0"/>
              </a:rPr>
            </a:br>
            <a:endParaRPr lang="en-US" sz="3200">
              <a:solidFill>
                <a:schemeClr val="bg1"/>
              </a:solidFill>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FE961246-6D77-C246-9675-8C7653D21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5505" y="712919"/>
            <a:ext cx="914400" cy="914400"/>
          </a:xfrm>
          <a:prstGeom prst="rect">
            <a:avLst/>
          </a:prstGeom>
        </p:spPr>
      </p:pic>
    </p:spTree>
    <p:extLst>
      <p:ext uri="{BB962C8B-B14F-4D97-AF65-F5344CB8AC3E}">
        <p14:creationId xmlns:p14="http://schemas.microsoft.com/office/powerpoint/2010/main" val="646449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011C287F-FFE5-AE4E-B5D9-0BC7C8DB7904}"/>
              </a:ext>
            </a:extLst>
          </p:cNvPr>
          <p:cNvSpPr>
            <a:spLocks noGrp="1"/>
          </p:cNvSpPr>
          <p:nvPr>
            <p:ph idx="1"/>
          </p:nvPr>
        </p:nvSpPr>
        <p:spPr>
          <a:xfrm>
            <a:off x="8481649" y="2646119"/>
            <a:ext cx="3554437" cy="4621237"/>
          </a:xfrm>
        </p:spPr>
        <p:txBody>
          <a:bodyPr vert="horz" lIns="91440" tIns="45720" rIns="91440" bIns="45720" rtlCol="0" anchor="t">
            <a:normAutofit/>
          </a:bodyPr>
          <a:lstStyle/>
          <a:p>
            <a:pPr marL="0" indent="0">
              <a:lnSpc>
                <a:spcPct val="100000"/>
              </a:lnSpc>
              <a:buNone/>
            </a:pPr>
            <a:r>
              <a:rPr lang="en-US" sz="1800" dirty="0"/>
              <a:t>Speech, language and hearing scientists are health care professionals who conduct research into the normal functions of human communication, the processes underlying impaired function </a:t>
            </a:r>
            <a:br>
              <a:rPr lang="en-US" sz="1800" dirty="0"/>
            </a:br>
            <a:r>
              <a:rPr lang="en-US" sz="1800" dirty="0"/>
              <a:t>and the development of new techniques for assessment </a:t>
            </a:r>
            <a:br>
              <a:rPr lang="en-US" sz="1800" dirty="0"/>
            </a:br>
            <a:r>
              <a:rPr lang="en-US" sz="1800" dirty="0"/>
              <a:t>and treatment.</a:t>
            </a:r>
          </a:p>
        </p:txBody>
      </p:sp>
      <p:sp>
        <p:nvSpPr>
          <p:cNvPr id="2" name="Title 1">
            <a:extLst>
              <a:ext uri="{FF2B5EF4-FFF2-40B4-BE49-F238E27FC236}">
                <a16:creationId xmlns:a16="http://schemas.microsoft.com/office/drawing/2014/main" id="{AB733798-C6B0-6843-98CC-616C3B6A17EB}"/>
              </a:ext>
            </a:extLst>
          </p:cNvPr>
          <p:cNvSpPr>
            <a:spLocks noGrp="1"/>
          </p:cNvSpPr>
          <p:nvPr>
            <p:ph type="title"/>
          </p:nvPr>
        </p:nvSpPr>
        <p:spPr>
          <a:xfrm>
            <a:off x="8424863" y="358815"/>
            <a:ext cx="3932237" cy="2074761"/>
          </a:xfrm>
        </p:spPr>
        <p:txBody>
          <a:bodyPr>
            <a:noAutofit/>
          </a:bodyPr>
          <a:lstStyle/>
          <a:p>
            <a:r>
              <a:rPr lang="en-US" sz="3000">
                <a:solidFill>
                  <a:schemeClr val="tx2"/>
                </a:solidFill>
                <a:latin typeface="Arial"/>
                <a:cs typeface="Arial"/>
              </a:rPr>
              <a:t>What is a speech, language, and hearing scientist?</a:t>
            </a:r>
          </a:p>
        </p:txBody>
      </p:sp>
      <p:pic>
        <p:nvPicPr>
          <p:cNvPr id="3" name="Picture 5">
            <a:extLst>
              <a:ext uri="{FF2B5EF4-FFF2-40B4-BE49-F238E27FC236}">
                <a16:creationId xmlns:a16="http://schemas.microsoft.com/office/drawing/2014/main" id="{633F3B4B-B598-4907-8B53-832F43B1F4D1}"/>
              </a:ext>
            </a:extLst>
          </p:cNvPr>
          <p:cNvPicPr>
            <a:picLocks noChangeAspect="1"/>
          </p:cNvPicPr>
          <p:nvPr/>
        </p:nvPicPr>
        <p:blipFill>
          <a:blip r:embed="rId3"/>
          <a:stretch>
            <a:fillRect/>
          </a:stretch>
        </p:blipFill>
        <p:spPr>
          <a:xfrm>
            <a:off x="-1480457" y="-39245"/>
            <a:ext cx="10333836" cy="6889223"/>
          </a:xfrm>
          <a:prstGeom prst="rect">
            <a:avLst/>
          </a:prstGeom>
        </p:spPr>
      </p:pic>
    </p:spTree>
    <p:extLst>
      <p:ext uri="{BB962C8B-B14F-4D97-AF65-F5344CB8AC3E}">
        <p14:creationId xmlns:p14="http://schemas.microsoft.com/office/powerpoint/2010/main" val="2536980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AA9DFB9-9714-E44B-A301-DEA72A21FA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5434818" y="0"/>
            <a:ext cx="17626818" cy="2237519"/>
          </a:xfrm>
          <a:prstGeom prst="rect">
            <a:avLst/>
          </a:prstGeom>
        </p:spPr>
      </p:pic>
      <p:sp>
        <p:nvSpPr>
          <p:cNvPr id="3" name="Title 1">
            <a:extLst>
              <a:ext uri="{FF2B5EF4-FFF2-40B4-BE49-F238E27FC236}">
                <a16:creationId xmlns:a16="http://schemas.microsoft.com/office/drawing/2014/main" id="{B81658E7-0B3F-254A-82C9-C743B5C6C98F}"/>
              </a:ext>
            </a:extLst>
          </p:cNvPr>
          <p:cNvSpPr txBox="1">
            <a:spLocks/>
          </p:cNvSpPr>
          <p:nvPr/>
        </p:nvSpPr>
        <p:spPr>
          <a:xfrm>
            <a:off x="3810050" y="815388"/>
            <a:ext cx="9200432" cy="108775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SLPs have a lot of </a:t>
            </a:r>
            <a:r>
              <a:rPr lang="en-US" sz="3200" err="1">
                <a:solidFill>
                  <a:schemeClr val="bg1"/>
                </a:solidFill>
                <a:latin typeface="Arial" panose="020B0604020202020204" pitchFamily="34" charset="0"/>
                <a:cs typeface="Arial" panose="020B0604020202020204" pitchFamily="34" charset="0"/>
              </a:rPr>
              <a:t>optons</a:t>
            </a:r>
            <a:endParaRPr lang="en-US" sz="3200">
              <a:solidFill>
                <a:schemeClr val="bg1"/>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3C693DE8-B2BA-8F42-A391-BBEAB2913C45}"/>
              </a:ext>
            </a:extLst>
          </p:cNvPr>
          <p:cNvSpPr/>
          <p:nvPr/>
        </p:nvSpPr>
        <p:spPr>
          <a:xfrm>
            <a:off x="1415505" y="2780121"/>
            <a:ext cx="9271545" cy="2949462"/>
          </a:xfrm>
          <a:prstGeom prst="rect">
            <a:avLst/>
          </a:prstGeom>
        </p:spPr>
        <p:txBody>
          <a:bodyPr wrap="square">
            <a:spAutoFit/>
          </a:bodyPr>
          <a:lstStyle/>
          <a:p>
            <a:pPr marL="285750" indent="-285750">
              <a:lnSpc>
                <a:spcPct val="150000"/>
              </a:lnSpc>
              <a:buFont typeface="Arial" panose="020B0604020202020204" pitchFamily="34" charset="0"/>
              <a:buChar char="•"/>
            </a:pPr>
            <a:r>
              <a:rPr lang="en-US"/>
              <a:t>Collaborate with related professionals such as audiologists, SLPs, engineers, physicians, psychologists, and educators to conduct research.</a:t>
            </a:r>
          </a:p>
          <a:p>
            <a:pPr marL="285750" indent="-285750">
              <a:lnSpc>
                <a:spcPct val="150000"/>
              </a:lnSpc>
              <a:buFont typeface="Arial" panose="020B0604020202020204" pitchFamily="34" charset="0"/>
              <a:buChar char="•"/>
            </a:pPr>
            <a:r>
              <a:rPr lang="en-US"/>
              <a:t>Work as a researcher in communication processes, new treatments, or behavioral patterns associated with communication disorders.</a:t>
            </a:r>
          </a:p>
          <a:p>
            <a:pPr marL="285750" indent="-285750">
              <a:lnSpc>
                <a:spcPct val="150000"/>
              </a:lnSpc>
              <a:buFont typeface="Arial" panose="020B0604020202020204" pitchFamily="34" charset="0"/>
              <a:buChar char="•"/>
            </a:pPr>
            <a:r>
              <a:rPr lang="en-US"/>
              <a:t>Work as a university professor to train the next generation of clinicians.</a:t>
            </a:r>
          </a:p>
          <a:p>
            <a:pPr marL="285750" indent="-285750">
              <a:lnSpc>
                <a:spcPct val="150000"/>
              </a:lnSpc>
              <a:buFont typeface="Arial" panose="020B0604020202020204" pitchFamily="34" charset="0"/>
              <a:buChar char="•"/>
            </a:pPr>
            <a:r>
              <a:rPr lang="en-US"/>
              <a:t>Provide consulting services to universities, hospitals, government health agencies, </a:t>
            </a:r>
            <a:br>
              <a:rPr lang="en-US"/>
            </a:br>
            <a:r>
              <a:rPr lang="en-US"/>
              <a:t>or industries.</a:t>
            </a:r>
          </a:p>
        </p:txBody>
      </p:sp>
      <p:pic>
        <p:nvPicPr>
          <p:cNvPr id="7" name="Graphic 6">
            <a:extLst>
              <a:ext uri="{FF2B5EF4-FFF2-40B4-BE49-F238E27FC236}">
                <a16:creationId xmlns:a16="http://schemas.microsoft.com/office/drawing/2014/main" id="{E27CF549-E039-3242-A463-58081686144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834900" y="-243840"/>
            <a:ext cx="17626818" cy="2237519"/>
          </a:xfrm>
          <a:prstGeom prst="rect">
            <a:avLst/>
          </a:prstGeom>
        </p:spPr>
      </p:pic>
      <p:sp>
        <p:nvSpPr>
          <p:cNvPr id="8" name="Title 1">
            <a:extLst>
              <a:ext uri="{FF2B5EF4-FFF2-40B4-BE49-F238E27FC236}">
                <a16:creationId xmlns:a16="http://schemas.microsoft.com/office/drawing/2014/main" id="{7670E4F9-0231-6642-9500-4374CA3F67A5}"/>
              </a:ext>
            </a:extLst>
          </p:cNvPr>
          <p:cNvSpPr txBox="1">
            <a:spLocks/>
          </p:cNvSpPr>
          <p:nvPr/>
        </p:nvSpPr>
        <p:spPr>
          <a:xfrm>
            <a:off x="1415505" y="605756"/>
            <a:ext cx="9914231" cy="1325563"/>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Speech, language, and hearing </a:t>
            </a:r>
            <a:br>
              <a:rPr lang="en-US" sz="3200">
                <a:solidFill>
                  <a:schemeClr val="bg1"/>
                </a:solidFill>
                <a:latin typeface="Arial" panose="020B0604020202020204" pitchFamily="34" charset="0"/>
                <a:cs typeface="Arial" panose="020B0604020202020204" pitchFamily="34" charset="0"/>
              </a:rPr>
            </a:br>
            <a:r>
              <a:rPr lang="en-US" sz="3200">
                <a:solidFill>
                  <a:schemeClr val="bg1"/>
                </a:solidFill>
                <a:latin typeface="Arial" panose="020B0604020202020204" pitchFamily="34" charset="0"/>
                <a:cs typeface="Arial" panose="020B0604020202020204" pitchFamily="34" charset="0"/>
              </a:rPr>
              <a:t>scientists have a lot of options</a:t>
            </a:r>
          </a:p>
        </p:txBody>
      </p:sp>
    </p:spTree>
    <p:extLst>
      <p:ext uri="{BB962C8B-B14F-4D97-AF65-F5344CB8AC3E}">
        <p14:creationId xmlns:p14="http://schemas.microsoft.com/office/powerpoint/2010/main" val="29836707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24CB14-3405-4A82-AC18-8ACD1CF013A8}"/>
              </a:ext>
            </a:extLst>
          </p:cNvPr>
          <p:cNvSpPr>
            <a:spLocks noGrp="1"/>
          </p:cNvSpPr>
          <p:nvPr>
            <p:ph idx="1"/>
          </p:nvPr>
        </p:nvSpPr>
        <p:spPr>
          <a:xfrm>
            <a:off x="6440488" y="2057400"/>
            <a:ext cx="4532312" cy="4873625"/>
          </a:xfrm>
        </p:spPr>
        <p:txBody>
          <a:bodyPr>
            <a:normAutofit/>
          </a:bodyPr>
          <a:lstStyle/>
          <a:p>
            <a:pPr marL="0" indent="0">
              <a:lnSpc>
                <a:spcPct val="150000"/>
              </a:lnSpc>
              <a:buNone/>
            </a:pPr>
            <a:r>
              <a:rPr lang="en-US" sz="1800"/>
              <a:t>The salaries of speech, language, and hearing scientists vary widely depending on experience, work setting, and geographical location. In addition to salary, other employee benefits are usually </a:t>
            </a:r>
            <a:br>
              <a:rPr lang="en-US" sz="1800"/>
            </a:br>
            <a:r>
              <a:rPr lang="en-US" sz="1800"/>
              <a:t>very competitive.</a:t>
            </a:r>
          </a:p>
          <a:p>
            <a:pPr marL="0" indent="0">
              <a:lnSpc>
                <a:spcPct val="150000"/>
              </a:lnSpc>
              <a:buNone/>
            </a:pPr>
            <a:endParaRPr lang="en-US" sz="1800"/>
          </a:p>
        </p:txBody>
      </p:sp>
      <p:sp>
        <p:nvSpPr>
          <p:cNvPr id="4" name="Text Placeholder 3">
            <a:extLst>
              <a:ext uri="{FF2B5EF4-FFF2-40B4-BE49-F238E27FC236}">
                <a16:creationId xmlns:a16="http://schemas.microsoft.com/office/drawing/2014/main" id="{A3AA62AA-CC6E-4366-8032-F93555BA6A31}"/>
              </a:ext>
            </a:extLst>
          </p:cNvPr>
          <p:cNvSpPr>
            <a:spLocks noGrp="1"/>
          </p:cNvSpPr>
          <p:nvPr>
            <p:ph type="body" sz="half" idx="2"/>
          </p:nvPr>
        </p:nvSpPr>
        <p:spPr>
          <a:xfrm>
            <a:off x="839788" y="2057400"/>
            <a:ext cx="4030386" cy="3803650"/>
          </a:xfrm>
        </p:spPr>
        <p:txBody>
          <a:bodyPr/>
          <a:lstStyle/>
          <a:p>
            <a:endParaRPr lang="en-US"/>
          </a:p>
          <a:p>
            <a:endParaRPr lang="en-US"/>
          </a:p>
          <a:p>
            <a:endParaRPr lang="en-US"/>
          </a:p>
          <a:p>
            <a:endParaRPr lang="en-US" sz="2000"/>
          </a:p>
        </p:txBody>
      </p:sp>
      <p:sp>
        <p:nvSpPr>
          <p:cNvPr id="5" name="Title 1">
            <a:extLst>
              <a:ext uri="{FF2B5EF4-FFF2-40B4-BE49-F238E27FC236}">
                <a16:creationId xmlns:a16="http://schemas.microsoft.com/office/drawing/2014/main" id="{9EC971D6-AB7B-0248-9745-D80C0B98E21C}"/>
              </a:ext>
            </a:extLst>
          </p:cNvPr>
          <p:cNvSpPr txBox="1">
            <a:spLocks/>
          </p:cNvSpPr>
          <p:nvPr/>
        </p:nvSpPr>
        <p:spPr>
          <a:xfrm>
            <a:off x="347250" y="2300288"/>
            <a:ext cx="5298967" cy="14112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nSpc>
                <a:spcPct val="120000"/>
              </a:lnSpc>
            </a:pPr>
            <a:r>
              <a:rPr lang="en-US">
                <a:latin typeface="Arial" panose="020B0604020202020204" pitchFamily="34" charset="0"/>
                <a:cs typeface="Arial" panose="020B0604020202020204" pitchFamily="34" charset="0"/>
              </a:rPr>
              <a:t>Salary Information</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for Speech, Language,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and Hearing Scientists</a:t>
            </a:r>
          </a:p>
        </p:txBody>
      </p:sp>
    </p:spTree>
    <p:extLst>
      <p:ext uri="{BB962C8B-B14F-4D97-AF65-F5344CB8AC3E}">
        <p14:creationId xmlns:p14="http://schemas.microsoft.com/office/powerpoint/2010/main" val="27684235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81658E7-0B3F-254A-82C9-C743B5C6C98F}"/>
              </a:ext>
            </a:extLst>
          </p:cNvPr>
          <p:cNvSpPr txBox="1">
            <a:spLocks/>
          </p:cNvSpPr>
          <p:nvPr/>
        </p:nvSpPr>
        <p:spPr>
          <a:xfrm>
            <a:off x="3810050" y="815388"/>
            <a:ext cx="9200432" cy="108775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SLPs have a lot of </a:t>
            </a:r>
            <a:r>
              <a:rPr lang="en-US" sz="3200" err="1">
                <a:solidFill>
                  <a:schemeClr val="bg1"/>
                </a:solidFill>
                <a:latin typeface="Arial" panose="020B0604020202020204" pitchFamily="34" charset="0"/>
                <a:cs typeface="Arial" panose="020B0604020202020204" pitchFamily="34" charset="0"/>
              </a:rPr>
              <a:t>optons</a:t>
            </a:r>
            <a:endParaRPr lang="en-US" sz="3200">
              <a:solidFill>
                <a:schemeClr val="bg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E27CF549-E039-3242-A463-58081686144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r="29087"/>
          <a:stretch/>
        </p:blipFill>
        <p:spPr>
          <a:xfrm>
            <a:off x="-163393" y="0"/>
            <a:ext cx="12499772" cy="2237519"/>
          </a:xfrm>
          <a:prstGeom prst="rect">
            <a:avLst/>
          </a:prstGeom>
        </p:spPr>
      </p:pic>
      <p:sp>
        <p:nvSpPr>
          <p:cNvPr id="8" name="Title 1">
            <a:extLst>
              <a:ext uri="{FF2B5EF4-FFF2-40B4-BE49-F238E27FC236}">
                <a16:creationId xmlns:a16="http://schemas.microsoft.com/office/drawing/2014/main" id="{7670E4F9-0231-6642-9500-4374CA3F67A5}"/>
              </a:ext>
            </a:extLst>
          </p:cNvPr>
          <p:cNvSpPr txBox="1">
            <a:spLocks/>
          </p:cNvSpPr>
          <p:nvPr/>
        </p:nvSpPr>
        <p:spPr>
          <a:xfrm>
            <a:off x="2127853" y="985075"/>
            <a:ext cx="4617377" cy="705698"/>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Increase Diversity</a:t>
            </a:r>
          </a:p>
        </p:txBody>
      </p:sp>
      <p:sp>
        <p:nvSpPr>
          <p:cNvPr id="10" name="TextBox 9">
            <a:extLst>
              <a:ext uri="{FF2B5EF4-FFF2-40B4-BE49-F238E27FC236}">
                <a16:creationId xmlns:a16="http://schemas.microsoft.com/office/drawing/2014/main" id="{59748C9F-6D43-D54F-89FF-0152B32EE54A}"/>
              </a:ext>
            </a:extLst>
          </p:cNvPr>
          <p:cNvSpPr txBox="1"/>
          <p:nvPr/>
        </p:nvSpPr>
        <p:spPr>
          <a:xfrm>
            <a:off x="541505" y="5015709"/>
            <a:ext cx="3136739"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Bilingual Service Providers</a:t>
            </a:r>
          </a:p>
        </p:txBody>
      </p:sp>
      <p:sp>
        <p:nvSpPr>
          <p:cNvPr id="11" name="TextBox 10">
            <a:extLst>
              <a:ext uri="{FF2B5EF4-FFF2-40B4-BE49-F238E27FC236}">
                <a16:creationId xmlns:a16="http://schemas.microsoft.com/office/drawing/2014/main" id="{41CC72C3-A32E-964C-8EAD-3750803B15C8}"/>
              </a:ext>
            </a:extLst>
          </p:cNvPr>
          <p:cNvSpPr txBox="1"/>
          <p:nvPr/>
        </p:nvSpPr>
        <p:spPr>
          <a:xfrm>
            <a:off x="4355271" y="5015709"/>
            <a:ext cx="3942742" cy="726546"/>
          </a:xfrm>
          <a:prstGeom prst="rect">
            <a:avLst/>
          </a:prstGeom>
          <a:noFill/>
        </p:spPr>
        <p:txBody>
          <a:bodyPr wrap="square" rtlCol="0">
            <a:spAutoFit/>
          </a:bodyPr>
          <a:lstStyle/>
          <a:p>
            <a:pPr algn="ctr">
              <a:lnSpc>
                <a:spcPct val="120000"/>
              </a:lnSpc>
            </a:pPr>
            <a:r>
              <a:rPr lang="en-US">
                <a:latin typeface="Arial" panose="020B0604020202020204" pitchFamily="34" charset="0"/>
                <a:cs typeface="Arial" panose="020B0604020202020204" pitchFamily="34" charset="0"/>
              </a:rPr>
              <a:t>Individuals from Under-represented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Racial/Ethnic Backgrounds</a:t>
            </a:r>
          </a:p>
        </p:txBody>
      </p:sp>
      <p:sp>
        <p:nvSpPr>
          <p:cNvPr id="5" name="TextBox 4">
            <a:extLst>
              <a:ext uri="{FF2B5EF4-FFF2-40B4-BE49-F238E27FC236}">
                <a16:creationId xmlns:a16="http://schemas.microsoft.com/office/drawing/2014/main" id="{7E03417A-E938-D348-B321-EF9C04E55B8F}"/>
              </a:ext>
            </a:extLst>
          </p:cNvPr>
          <p:cNvSpPr txBox="1"/>
          <p:nvPr/>
        </p:nvSpPr>
        <p:spPr>
          <a:xfrm>
            <a:off x="8975040" y="5015709"/>
            <a:ext cx="2586038" cy="369332"/>
          </a:xfrm>
          <a:prstGeom prst="rect">
            <a:avLst/>
          </a:prstGeom>
          <a:noFill/>
        </p:spPr>
        <p:txBody>
          <a:bodyPr wrap="square" rtlCol="0">
            <a:spAutoFit/>
          </a:bodyPr>
          <a:lstStyle/>
          <a:p>
            <a:pPr algn="ctr"/>
            <a:r>
              <a:rPr lang="en-US"/>
              <a:t>Males</a:t>
            </a:r>
          </a:p>
        </p:txBody>
      </p:sp>
      <p:sp>
        <p:nvSpPr>
          <p:cNvPr id="6" name="Rectangle 5">
            <a:extLst>
              <a:ext uri="{FF2B5EF4-FFF2-40B4-BE49-F238E27FC236}">
                <a16:creationId xmlns:a16="http://schemas.microsoft.com/office/drawing/2014/main" id="{821C84F4-89B1-284B-A09D-F5589A322C06}"/>
              </a:ext>
            </a:extLst>
          </p:cNvPr>
          <p:cNvSpPr/>
          <p:nvPr/>
        </p:nvSpPr>
        <p:spPr>
          <a:xfrm>
            <a:off x="2127853" y="2518476"/>
            <a:ext cx="10504999" cy="400110"/>
          </a:xfrm>
          <a:prstGeom prst="rect">
            <a:avLst/>
          </a:prstGeom>
        </p:spPr>
        <p:txBody>
          <a:bodyPr wrap="square">
            <a:spAutoFit/>
          </a:bodyPr>
          <a:lstStyle/>
          <a:p>
            <a:r>
              <a:rPr lang="en-US" sz="2000">
                <a:latin typeface="Arial" panose="020B0604020202020204" pitchFamily="34" charset="0"/>
                <a:cs typeface="Arial" panose="020B0604020202020204" pitchFamily="34" charset="0"/>
              </a:rPr>
              <a:t>ASHA has identified three primary recruitment populations: </a:t>
            </a:r>
          </a:p>
        </p:txBody>
      </p:sp>
      <p:pic>
        <p:nvPicPr>
          <p:cNvPr id="15" name="Picture 14" descr="Icon&#10;&#10;Description automatically generated">
            <a:extLst>
              <a:ext uri="{FF2B5EF4-FFF2-40B4-BE49-F238E27FC236}">
                <a16:creationId xmlns:a16="http://schemas.microsoft.com/office/drawing/2014/main" id="{10DEF5A6-8295-D742-95B1-09A5A8E083A7}"/>
              </a:ext>
            </a:extLst>
          </p:cNvPr>
          <p:cNvPicPr>
            <a:picLocks noChangeAspect="1"/>
          </p:cNvPicPr>
          <p:nvPr/>
        </p:nvPicPr>
        <p:blipFill>
          <a:blip r:embed="rId5"/>
          <a:stretch>
            <a:fillRect/>
          </a:stretch>
        </p:blipFill>
        <p:spPr>
          <a:xfrm>
            <a:off x="1219314" y="3600138"/>
            <a:ext cx="1206500" cy="1206500"/>
          </a:xfrm>
          <a:prstGeom prst="rect">
            <a:avLst/>
          </a:prstGeom>
        </p:spPr>
      </p:pic>
      <p:pic>
        <p:nvPicPr>
          <p:cNvPr id="17" name="Picture 16" descr="Logo, icon&#10;&#10;Description automatically generated">
            <a:extLst>
              <a:ext uri="{FF2B5EF4-FFF2-40B4-BE49-F238E27FC236}">
                <a16:creationId xmlns:a16="http://schemas.microsoft.com/office/drawing/2014/main" id="{3268819C-073A-974B-92B2-34E29C5D7597}"/>
              </a:ext>
            </a:extLst>
          </p:cNvPr>
          <p:cNvPicPr>
            <a:picLocks noChangeAspect="1"/>
          </p:cNvPicPr>
          <p:nvPr/>
        </p:nvPicPr>
        <p:blipFill>
          <a:blip r:embed="rId6"/>
          <a:stretch>
            <a:fillRect/>
          </a:stretch>
        </p:blipFill>
        <p:spPr>
          <a:xfrm>
            <a:off x="9664809" y="3600138"/>
            <a:ext cx="1206500" cy="1206500"/>
          </a:xfrm>
          <a:prstGeom prst="rect">
            <a:avLst/>
          </a:prstGeom>
        </p:spPr>
      </p:pic>
      <p:pic>
        <p:nvPicPr>
          <p:cNvPr id="19" name="Picture 18" descr="Logo, icon&#10;&#10;Description automatically generated">
            <a:extLst>
              <a:ext uri="{FF2B5EF4-FFF2-40B4-BE49-F238E27FC236}">
                <a16:creationId xmlns:a16="http://schemas.microsoft.com/office/drawing/2014/main" id="{655CF5BC-5F27-D840-BEA3-5BD0781DBB2F}"/>
              </a:ext>
            </a:extLst>
          </p:cNvPr>
          <p:cNvPicPr>
            <a:picLocks noChangeAspect="1"/>
          </p:cNvPicPr>
          <p:nvPr/>
        </p:nvPicPr>
        <p:blipFill>
          <a:blip r:embed="rId7"/>
          <a:stretch>
            <a:fillRect/>
          </a:stretch>
        </p:blipFill>
        <p:spPr>
          <a:xfrm>
            <a:off x="5764790" y="3600138"/>
            <a:ext cx="1206500" cy="1206500"/>
          </a:xfrm>
          <a:prstGeom prst="rect">
            <a:avLst/>
          </a:prstGeom>
        </p:spPr>
      </p:pic>
    </p:spTree>
    <p:extLst>
      <p:ext uri="{BB962C8B-B14F-4D97-AF65-F5344CB8AC3E}">
        <p14:creationId xmlns:p14="http://schemas.microsoft.com/office/powerpoint/2010/main" val="2949823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70E4F9-0231-6642-9500-4374CA3F67A5}"/>
              </a:ext>
            </a:extLst>
          </p:cNvPr>
          <p:cNvSpPr txBox="1">
            <a:spLocks/>
          </p:cNvSpPr>
          <p:nvPr/>
        </p:nvSpPr>
        <p:spPr>
          <a:xfrm>
            <a:off x="1972101" y="474087"/>
            <a:ext cx="8247797" cy="705698"/>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3200" b="1">
                <a:solidFill>
                  <a:schemeClr val="accent1"/>
                </a:solidFill>
                <a:latin typeface="Arial" panose="020B0604020202020204" pitchFamily="34" charset="0"/>
                <a:cs typeface="Arial" panose="020B0604020202020204" pitchFamily="34" charset="0"/>
              </a:rPr>
              <a:t>REPRESENTATION MATTERS</a:t>
            </a:r>
          </a:p>
        </p:txBody>
      </p:sp>
      <p:pic>
        <p:nvPicPr>
          <p:cNvPr id="12" name="Graphic 11">
            <a:extLst>
              <a:ext uri="{FF2B5EF4-FFF2-40B4-BE49-F238E27FC236}">
                <a16:creationId xmlns:a16="http://schemas.microsoft.com/office/drawing/2014/main" id="{C9B96184-4D78-5842-A2C8-F464CBFE62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556" y="6017919"/>
            <a:ext cx="6095997" cy="881557"/>
          </a:xfrm>
          <a:prstGeom prst="rect">
            <a:avLst/>
          </a:prstGeom>
        </p:spPr>
      </p:pic>
      <p:pic>
        <p:nvPicPr>
          <p:cNvPr id="4" name="Picture 3">
            <a:extLst>
              <a:ext uri="{FF2B5EF4-FFF2-40B4-BE49-F238E27FC236}">
                <a16:creationId xmlns:a16="http://schemas.microsoft.com/office/drawing/2014/main" id="{982A0460-79EC-E948-9AC8-923F029724EA}"/>
              </a:ext>
            </a:extLst>
          </p:cNvPr>
          <p:cNvPicPr>
            <a:picLocks noChangeAspect="1"/>
          </p:cNvPicPr>
          <p:nvPr/>
        </p:nvPicPr>
        <p:blipFill>
          <a:blip r:embed="rId6"/>
          <a:stretch>
            <a:fillRect/>
          </a:stretch>
        </p:blipFill>
        <p:spPr>
          <a:xfrm>
            <a:off x="2262386" y="1283458"/>
            <a:ext cx="7770900" cy="4369256"/>
          </a:xfrm>
          <a:prstGeom prst="rect">
            <a:avLst/>
          </a:prstGeom>
        </p:spPr>
      </p:pic>
      <p:pic>
        <p:nvPicPr>
          <p:cNvPr id="2" name="Online Media 1" title="Careers in Hearing and Speech - Why Diversity Matters in CSD">
            <a:hlinkClick r:id="" action="ppaction://media"/>
            <a:extLst>
              <a:ext uri="{FF2B5EF4-FFF2-40B4-BE49-F238E27FC236}">
                <a16:creationId xmlns:a16="http://schemas.microsoft.com/office/drawing/2014/main" id="{BA2EA21B-0886-4671-B76F-5DAFC1E70167}"/>
              </a:ext>
            </a:extLst>
          </p:cNvPr>
          <p:cNvPicPr>
            <a:picLocks noRot="1" noChangeAspect="1"/>
          </p:cNvPicPr>
          <p:nvPr>
            <a:videoFile r:link="rId1"/>
          </p:nvPr>
        </p:nvPicPr>
        <p:blipFill>
          <a:blip r:embed="rId7"/>
          <a:stretch>
            <a:fillRect/>
          </a:stretch>
        </p:blipFill>
        <p:spPr>
          <a:xfrm>
            <a:off x="2249715" y="964552"/>
            <a:ext cx="7791060" cy="5188079"/>
          </a:xfrm>
          <a:prstGeom prst="rect">
            <a:avLst/>
          </a:prstGeom>
        </p:spPr>
      </p:pic>
    </p:spTree>
    <p:extLst>
      <p:ext uri="{BB962C8B-B14F-4D97-AF65-F5344CB8AC3E}">
        <p14:creationId xmlns:p14="http://schemas.microsoft.com/office/powerpoint/2010/main" val="3482433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283311E-921B-2A44-BD4A-5104DBC4D13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4458138" y="0"/>
            <a:ext cx="17626818" cy="2237519"/>
          </a:xfrm>
          <a:prstGeom prst="rect">
            <a:avLst/>
          </a:prstGeom>
        </p:spPr>
      </p:pic>
      <p:sp>
        <p:nvSpPr>
          <p:cNvPr id="8" name="Title 1">
            <a:extLst>
              <a:ext uri="{FF2B5EF4-FFF2-40B4-BE49-F238E27FC236}">
                <a16:creationId xmlns:a16="http://schemas.microsoft.com/office/drawing/2014/main" id="{7670E4F9-0231-6642-9500-4374CA3F67A5}"/>
              </a:ext>
            </a:extLst>
          </p:cNvPr>
          <p:cNvSpPr txBox="1">
            <a:spLocks/>
          </p:cNvSpPr>
          <p:nvPr/>
        </p:nvSpPr>
        <p:spPr>
          <a:xfrm>
            <a:off x="4836797" y="898669"/>
            <a:ext cx="6034512" cy="705698"/>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The need for bilingual clinicians</a:t>
            </a:r>
          </a:p>
        </p:txBody>
      </p:sp>
      <p:pic>
        <p:nvPicPr>
          <p:cNvPr id="4" name="Picture 3" descr="Text&#10;&#10;Description automatically generated">
            <a:extLst>
              <a:ext uri="{FF2B5EF4-FFF2-40B4-BE49-F238E27FC236}">
                <a16:creationId xmlns:a16="http://schemas.microsoft.com/office/drawing/2014/main" id="{8221B32E-18AE-874B-9E14-E271EB86EC10}"/>
              </a:ext>
            </a:extLst>
          </p:cNvPr>
          <p:cNvPicPr>
            <a:picLocks noChangeAspect="1"/>
          </p:cNvPicPr>
          <p:nvPr/>
        </p:nvPicPr>
        <p:blipFill>
          <a:blip r:embed="rId5"/>
          <a:stretch>
            <a:fillRect/>
          </a:stretch>
        </p:blipFill>
        <p:spPr>
          <a:xfrm>
            <a:off x="1409279" y="515509"/>
            <a:ext cx="1206500" cy="1206500"/>
          </a:xfrm>
          <a:prstGeom prst="rect">
            <a:avLst/>
          </a:prstGeom>
        </p:spPr>
      </p:pic>
      <p:sp>
        <p:nvSpPr>
          <p:cNvPr id="16" name="Content Placeholder 2">
            <a:extLst>
              <a:ext uri="{FF2B5EF4-FFF2-40B4-BE49-F238E27FC236}">
                <a16:creationId xmlns:a16="http://schemas.microsoft.com/office/drawing/2014/main" id="{EE75E405-6553-8D4C-A59B-F97E44E64C92}"/>
              </a:ext>
            </a:extLst>
          </p:cNvPr>
          <p:cNvSpPr txBox="1">
            <a:spLocks/>
          </p:cNvSpPr>
          <p:nvPr/>
        </p:nvSpPr>
        <p:spPr>
          <a:xfrm>
            <a:off x="1964403" y="3026224"/>
            <a:ext cx="7291892" cy="33162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2000">
                <a:solidFill>
                  <a:schemeClr val="tx2"/>
                </a:solidFill>
                <a:latin typeface="Arial" panose="020B0604020202020204" pitchFamily="34" charset="0"/>
                <a:ea typeface="Times New Roman" panose="02020603050405020304" pitchFamily="18" charset="0"/>
                <a:cs typeface="Arial" panose="020B0604020202020204" pitchFamily="34" charset="0"/>
              </a:rPr>
              <a:t>The top 10 most common languages nationally in health care encounters requiring interpretation are</a:t>
            </a:r>
            <a:r>
              <a:rPr lang="en-US" sz="2000">
                <a:solidFill>
                  <a:schemeClr val="tx1"/>
                </a:solidFill>
                <a:latin typeface="Arial" panose="020B0604020202020204" pitchFamily="34" charset="0"/>
                <a:ea typeface="Times New Roman" panose="02020603050405020304" pitchFamily="18" charset="0"/>
                <a:cs typeface="Arial" panose="020B0604020202020204" pitchFamily="34" charset="0"/>
              </a:rPr>
              <a:t> Spanish; languages commonly spoken in China (Mandarin and Cantonese); Vietnamese; Arabic; American Sign Language (ASL); Russian; Portuguese; Haitian Creole; and Korean.</a:t>
            </a:r>
            <a:endParaRPr lang="en-US" sz="2000">
              <a:solidFill>
                <a:schemeClr val="tx1"/>
              </a:solidFill>
              <a:latin typeface="Arial" panose="020B0604020202020204" pitchFamily="34" charset="0"/>
              <a:ea typeface="Calibri" panose="020F0502020204030204" pitchFamily="34" charset="0"/>
              <a:cs typeface="Arial" panose="020B0604020202020204" pitchFamily="34" charset="0"/>
            </a:endParaRPr>
          </a:p>
          <a:p>
            <a:pPr marL="0" indent="0">
              <a:lnSpc>
                <a:spcPct val="150000"/>
              </a:lnSpc>
              <a:buNone/>
            </a:pPr>
            <a:endParaRPr lang="en-US" sz="2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5244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8CD62AF-5234-2745-8260-3337888E87AB}"/>
              </a:ext>
            </a:extLst>
          </p:cNvPr>
          <p:cNvSpPr txBox="1">
            <a:spLocks/>
          </p:cNvSpPr>
          <p:nvPr/>
        </p:nvSpPr>
        <p:spPr>
          <a:xfrm>
            <a:off x="2307167" y="2769182"/>
            <a:ext cx="8200412" cy="369360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mj-lt"/>
              <a:buAutoNum type="arabicPeriod"/>
            </a:pPr>
            <a:r>
              <a:rPr lang="en-US" sz="2000"/>
              <a:t>Talk to your guidance counselor, the audiologist, or the </a:t>
            </a:r>
            <a:br>
              <a:rPr lang="en-US" sz="2000"/>
            </a:br>
            <a:r>
              <a:rPr lang="en-US" sz="2000"/>
              <a:t>speech-language pathologist in your school about a career in CSD.</a:t>
            </a:r>
          </a:p>
          <a:p>
            <a:pPr marL="514350" indent="-514350">
              <a:lnSpc>
                <a:spcPct val="100000"/>
              </a:lnSpc>
              <a:buFont typeface="+mj-lt"/>
              <a:buAutoNum type="arabicPeriod"/>
            </a:pPr>
            <a:r>
              <a:rPr lang="en-US" sz="2000"/>
              <a:t>Visit </a:t>
            </a:r>
            <a:r>
              <a:rPr lang="en-US" sz="2000">
                <a:solidFill>
                  <a:schemeClr val="tx2"/>
                </a:solidFill>
                <a:hlinkClick r:id="rId3">
                  <a:extLst>
                    <a:ext uri="{A12FA001-AC4F-418D-AE19-62706E023703}">
                      <ahyp:hlinkClr xmlns:ahyp="http://schemas.microsoft.com/office/drawing/2018/hyperlinkcolor" val="tx"/>
                    </a:ext>
                  </a:extLst>
                </a:hlinkClick>
              </a:rPr>
              <a:t>Information for Students</a:t>
            </a:r>
            <a:r>
              <a:rPr lang="en-US" sz="2000">
                <a:solidFill>
                  <a:schemeClr val="tx2"/>
                </a:solidFill>
              </a:rPr>
              <a:t> </a:t>
            </a:r>
            <a:r>
              <a:rPr lang="en-US" sz="2000"/>
              <a:t>to learn more about </a:t>
            </a:r>
          </a:p>
          <a:p>
            <a:pPr lvl="1">
              <a:lnSpc>
                <a:spcPct val="100000"/>
              </a:lnSpc>
            </a:pPr>
            <a:r>
              <a:rPr lang="en-US" sz="2000"/>
              <a:t>audiology and speech-language pathology,</a:t>
            </a:r>
          </a:p>
          <a:p>
            <a:pPr lvl="1">
              <a:lnSpc>
                <a:spcPct val="100000"/>
              </a:lnSpc>
            </a:pPr>
            <a:r>
              <a:rPr lang="en-US" sz="2000"/>
              <a:t>how to plan your education, and</a:t>
            </a:r>
          </a:p>
          <a:p>
            <a:pPr lvl="1">
              <a:lnSpc>
                <a:spcPct val="100000"/>
              </a:lnSpc>
            </a:pPr>
            <a:r>
              <a:rPr lang="en-US" sz="2000"/>
              <a:t>financial aid.</a:t>
            </a:r>
          </a:p>
          <a:p>
            <a:pPr marL="514350" indent="-514350">
              <a:lnSpc>
                <a:spcPct val="100000"/>
              </a:lnSpc>
              <a:buFont typeface="+mj-lt"/>
              <a:buAutoNum type="arabicPeriod"/>
            </a:pPr>
            <a:r>
              <a:rPr lang="en-US" sz="2000"/>
              <a:t>Order </a:t>
            </a:r>
            <a:r>
              <a:rPr lang="en-US" sz="2000">
                <a:solidFill>
                  <a:schemeClr val="tx2"/>
                </a:solidFill>
                <a:hlinkClick r:id="rId4">
                  <a:extLst>
                    <a:ext uri="{A12FA001-AC4F-418D-AE19-62706E023703}">
                      <ahyp:hlinkClr xmlns:ahyp="http://schemas.microsoft.com/office/drawing/2018/hyperlinkcolor" val="tx"/>
                    </a:ext>
                  </a:extLst>
                </a:hlinkClick>
              </a:rPr>
              <a:t>career brochures</a:t>
            </a:r>
            <a:r>
              <a:rPr lang="en-US" sz="2000">
                <a:solidFill>
                  <a:schemeClr val="tx2"/>
                </a:solidFill>
              </a:rPr>
              <a:t> </a:t>
            </a:r>
            <a:r>
              <a:rPr lang="en-US" sz="2000"/>
              <a:t>from ASHA.</a:t>
            </a:r>
          </a:p>
          <a:p>
            <a:pPr marL="514350" indent="-514350">
              <a:lnSpc>
                <a:spcPct val="100000"/>
              </a:lnSpc>
              <a:buFont typeface="+mj-lt"/>
              <a:buAutoNum type="arabicPeriod"/>
            </a:pPr>
            <a:r>
              <a:rPr lang="en-US" sz="2000"/>
              <a:t>Visit the </a:t>
            </a:r>
            <a:r>
              <a:rPr lang="en-US" sz="2000">
                <a:solidFill>
                  <a:schemeClr val="tx2"/>
                </a:solidFill>
                <a:hlinkClick r:id="rId5">
                  <a:extLst>
                    <a:ext uri="{A12FA001-AC4F-418D-AE19-62706E023703}">
                      <ahyp:hlinkClr xmlns:ahyp="http://schemas.microsoft.com/office/drawing/2018/hyperlinkcolor" val="tx"/>
                    </a:ext>
                  </a:extLst>
                </a:hlinkClick>
              </a:rPr>
              <a:t>high school roadmap</a:t>
            </a:r>
            <a:r>
              <a:rPr lang="en-US" sz="2000">
                <a:solidFill>
                  <a:schemeClr val="tx2"/>
                </a:solidFill>
              </a:rPr>
              <a:t> </a:t>
            </a:r>
            <a:r>
              <a:rPr lang="en-US" sz="2000"/>
              <a:t>to get started.</a:t>
            </a:r>
          </a:p>
        </p:txBody>
      </p:sp>
      <p:pic>
        <p:nvPicPr>
          <p:cNvPr id="7" name="Graphic 6">
            <a:extLst>
              <a:ext uri="{FF2B5EF4-FFF2-40B4-BE49-F238E27FC236}">
                <a16:creationId xmlns:a16="http://schemas.microsoft.com/office/drawing/2014/main" id="{2BB7DCE2-8C8D-4640-8E90-46EAAC5FA1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0" y="-923020"/>
            <a:ext cx="17626818" cy="3165036"/>
          </a:xfrm>
          <a:prstGeom prst="rect">
            <a:avLst/>
          </a:prstGeom>
        </p:spPr>
      </p:pic>
      <p:sp>
        <p:nvSpPr>
          <p:cNvPr id="5" name="Title 1">
            <a:extLst>
              <a:ext uri="{FF2B5EF4-FFF2-40B4-BE49-F238E27FC236}">
                <a16:creationId xmlns:a16="http://schemas.microsoft.com/office/drawing/2014/main" id="{211AE535-A34A-9B4D-AB42-DE3BDBC88416}"/>
              </a:ext>
            </a:extLst>
          </p:cNvPr>
          <p:cNvSpPr txBox="1">
            <a:spLocks/>
          </p:cNvSpPr>
          <p:nvPr/>
        </p:nvSpPr>
        <p:spPr>
          <a:xfrm>
            <a:off x="2307167" y="531816"/>
            <a:ext cx="6105197" cy="21031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Get started now: </a:t>
            </a:r>
            <a:br>
              <a:rPr lang="en-US" sz="3200">
                <a:solidFill>
                  <a:schemeClr val="bg1"/>
                </a:solidFill>
                <a:latin typeface="Arial" panose="020B0604020202020204" pitchFamily="34" charset="0"/>
                <a:cs typeface="Arial" panose="020B0604020202020204" pitchFamily="34" charset="0"/>
              </a:rPr>
            </a:br>
            <a:r>
              <a:rPr lang="en-US" sz="3200">
                <a:solidFill>
                  <a:schemeClr val="bg1"/>
                </a:solidFill>
                <a:latin typeface="Arial" panose="020B0604020202020204" pitchFamily="34" charset="0"/>
                <a:cs typeface="Arial" panose="020B0604020202020204" pitchFamily="34" charset="0"/>
              </a:rPr>
              <a:t>Steps for high school students</a:t>
            </a:r>
          </a:p>
        </p:txBody>
      </p:sp>
    </p:spTree>
    <p:extLst>
      <p:ext uri="{BB962C8B-B14F-4D97-AF65-F5344CB8AC3E}">
        <p14:creationId xmlns:p14="http://schemas.microsoft.com/office/powerpoint/2010/main" val="115395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8CD62AF-5234-2745-8260-3337888E87AB}"/>
              </a:ext>
            </a:extLst>
          </p:cNvPr>
          <p:cNvSpPr txBox="1">
            <a:spLocks/>
          </p:cNvSpPr>
          <p:nvPr/>
        </p:nvSpPr>
        <p:spPr>
          <a:xfrm>
            <a:off x="2307167" y="2769182"/>
            <a:ext cx="8200412" cy="369360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Font typeface="+mj-lt"/>
              <a:buAutoNum type="arabicPeriod"/>
            </a:pPr>
            <a:r>
              <a:rPr lang="en-US" sz="1800"/>
              <a:t>Choose a graduate program accredited by the Council on Academic Accreditation (CAA), and review admission and program requirements: </a:t>
            </a:r>
            <a:r>
              <a:rPr lang="en-US" sz="1800">
                <a:solidFill>
                  <a:schemeClr val="tx2"/>
                </a:solidFill>
                <a:hlinkClick r:id="rId3">
                  <a:extLst>
                    <a:ext uri="{A12FA001-AC4F-418D-AE19-62706E023703}">
                      <ahyp:hlinkClr xmlns:ahyp="http://schemas.microsoft.com/office/drawing/2018/hyperlinkcolor" val="tx"/>
                    </a:ext>
                  </a:extLst>
                </a:hlinkClick>
              </a:rPr>
              <a:t>www.asha.org/students/edfind/about/</a:t>
            </a:r>
            <a:endParaRPr lang="en-US" sz="1800">
              <a:solidFill>
                <a:schemeClr val="tx2"/>
              </a:solidFill>
            </a:endParaRPr>
          </a:p>
          <a:p>
            <a:pPr marL="342900" indent="-342900">
              <a:lnSpc>
                <a:spcPct val="100000"/>
              </a:lnSpc>
              <a:buFont typeface="+mj-lt"/>
              <a:buAutoNum type="arabicPeriod"/>
            </a:pPr>
            <a:r>
              <a:rPr lang="en-US" sz="1800"/>
              <a:t>Visit CSD programs, and talk with faculty and students about the curriculum, research interests, and clinical education opportunities. For an even more complete experience, visit the clinics, classrooms, and research labs.</a:t>
            </a:r>
          </a:p>
          <a:p>
            <a:pPr marL="342900" indent="-342900">
              <a:lnSpc>
                <a:spcPct val="100000"/>
              </a:lnSpc>
              <a:buFont typeface="+mj-lt"/>
              <a:buAutoNum type="arabicPeriod"/>
            </a:pPr>
            <a:r>
              <a:rPr lang="en-US" sz="1800"/>
              <a:t>Establish personal criteria to determine what is important to you.</a:t>
            </a:r>
          </a:p>
          <a:p>
            <a:pPr marL="342900" indent="-342900">
              <a:lnSpc>
                <a:spcPct val="100000"/>
              </a:lnSpc>
              <a:buFont typeface="+mj-lt"/>
              <a:buAutoNum type="arabicPeriod"/>
            </a:pPr>
            <a:r>
              <a:rPr lang="en-US" sz="1800"/>
              <a:t>Visit the </a:t>
            </a:r>
            <a:r>
              <a:rPr lang="en-US" sz="1800">
                <a:solidFill>
                  <a:schemeClr val="tx2"/>
                </a:solidFill>
                <a:hlinkClick r:id="rId4">
                  <a:extLst>
                    <a:ext uri="{A12FA001-AC4F-418D-AE19-62706E023703}">
                      <ahyp:hlinkClr xmlns:ahyp="http://schemas.microsoft.com/office/drawing/2018/hyperlinkcolor" val="tx"/>
                    </a:ext>
                  </a:extLst>
                </a:hlinkClick>
              </a:rPr>
              <a:t>Undergrad Roadmap</a:t>
            </a:r>
            <a:r>
              <a:rPr lang="en-US" sz="1800">
                <a:solidFill>
                  <a:schemeClr val="tx2"/>
                </a:solidFill>
              </a:rPr>
              <a:t> </a:t>
            </a:r>
            <a:r>
              <a:rPr lang="en-US" sz="1800"/>
              <a:t>to explore the three pathways that will lead you to graduate school.</a:t>
            </a:r>
          </a:p>
          <a:p>
            <a:pPr marL="342900" indent="-342900">
              <a:lnSpc>
                <a:spcPct val="100000"/>
              </a:lnSpc>
              <a:buFont typeface="+mj-lt"/>
              <a:buAutoNum type="arabicPeriod"/>
            </a:pPr>
            <a:endParaRPr lang="en-US" sz="1800"/>
          </a:p>
          <a:p>
            <a:pPr marL="342900" indent="-342900">
              <a:lnSpc>
                <a:spcPct val="100000"/>
              </a:lnSpc>
              <a:buFont typeface="+mj-lt"/>
              <a:buAutoNum type="arabicPeriod"/>
            </a:pPr>
            <a:endParaRPr lang="en-US" sz="1800"/>
          </a:p>
          <a:p>
            <a:pPr marL="342900" indent="-342900">
              <a:lnSpc>
                <a:spcPct val="100000"/>
              </a:lnSpc>
              <a:buFont typeface="+mj-lt"/>
              <a:buAutoNum type="arabicPeriod"/>
            </a:pPr>
            <a:endParaRPr lang="en-US" sz="1800"/>
          </a:p>
          <a:p>
            <a:pPr marL="342900" indent="-342900">
              <a:lnSpc>
                <a:spcPct val="100000"/>
              </a:lnSpc>
              <a:buFont typeface="+mj-lt"/>
              <a:buAutoNum type="arabicPeriod"/>
            </a:pPr>
            <a:endParaRPr lang="en-US" sz="1800"/>
          </a:p>
          <a:p>
            <a:pPr marL="342900" indent="-342900">
              <a:lnSpc>
                <a:spcPct val="100000"/>
              </a:lnSpc>
              <a:buFont typeface="+mj-lt"/>
              <a:buAutoNum type="arabicPeriod"/>
            </a:pPr>
            <a:endParaRPr lang="en-US" sz="1800"/>
          </a:p>
        </p:txBody>
      </p:sp>
      <p:pic>
        <p:nvPicPr>
          <p:cNvPr id="7" name="Graphic 6">
            <a:extLst>
              <a:ext uri="{FF2B5EF4-FFF2-40B4-BE49-F238E27FC236}">
                <a16:creationId xmlns:a16="http://schemas.microsoft.com/office/drawing/2014/main" id="{2BB7DCE2-8C8D-4640-8E90-46EAAC5FA15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923020"/>
            <a:ext cx="17626818" cy="3165036"/>
          </a:xfrm>
          <a:prstGeom prst="rect">
            <a:avLst/>
          </a:prstGeom>
        </p:spPr>
      </p:pic>
      <p:sp>
        <p:nvSpPr>
          <p:cNvPr id="5" name="Title 1">
            <a:extLst>
              <a:ext uri="{FF2B5EF4-FFF2-40B4-BE49-F238E27FC236}">
                <a16:creationId xmlns:a16="http://schemas.microsoft.com/office/drawing/2014/main" id="{211AE535-A34A-9B4D-AB42-DE3BDBC88416}"/>
              </a:ext>
            </a:extLst>
          </p:cNvPr>
          <p:cNvSpPr txBox="1">
            <a:spLocks/>
          </p:cNvSpPr>
          <p:nvPr/>
        </p:nvSpPr>
        <p:spPr>
          <a:xfrm>
            <a:off x="2307167" y="531816"/>
            <a:ext cx="6105197" cy="21031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Steps for undergraduates preparing for graduate school</a:t>
            </a:r>
          </a:p>
        </p:txBody>
      </p:sp>
    </p:spTree>
    <p:extLst>
      <p:ext uri="{BB962C8B-B14F-4D97-AF65-F5344CB8AC3E}">
        <p14:creationId xmlns:p14="http://schemas.microsoft.com/office/powerpoint/2010/main" val="778679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8CD62AF-5234-2745-8260-3337888E87AB}"/>
              </a:ext>
            </a:extLst>
          </p:cNvPr>
          <p:cNvSpPr txBox="1">
            <a:spLocks/>
          </p:cNvSpPr>
          <p:nvPr/>
        </p:nvSpPr>
        <p:spPr>
          <a:xfrm>
            <a:off x="2307167" y="2769182"/>
            <a:ext cx="8200412" cy="3693606"/>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a:solidFill>
                  <a:srgbClr val="6E6259"/>
                </a:solidFill>
              </a:rPr>
              <a:t>Visit </a:t>
            </a:r>
            <a:r>
              <a:rPr lang="en-US" sz="1800" b="1">
                <a:solidFill>
                  <a:schemeClr val="tx2"/>
                </a:solidFill>
                <a:hlinkClick r:id="rId3">
                  <a:extLst>
                    <a:ext uri="{A12FA001-AC4F-418D-AE19-62706E023703}">
                      <ahyp:hlinkClr xmlns:ahyp="http://schemas.microsoft.com/office/drawing/2018/hyperlinkcolor" val="tx"/>
                    </a:ext>
                  </a:extLst>
                </a:hlinkClick>
              </a:rPr>
              <a:t>EdFind</a:t>
            </a:r>
            <a:r>
              <a:rPr lang="en-US" sz="1800">
                <a:solidFill>
                  <a:schemeClr val="tx2"/>
                </a:solidFill>
              </a:rPr>
              <a:t> </a:t>
            </a:r>
            <a:r>
              <a:rPr lang="en-US" sz="1800">
                <a:solidFill>
                  <a:srgbClr val="6E6259"/>
                </a:solidFill>
              </a:rPr>
              <a:t>(</a:t>
            </a:r>
            <a:r>
              <a:rPr lang="en-US" sz="1800">
                <a:solidFill>
                  <a:schemeClr val="tx2"/>
                </a:solidFill>
                <a:ea typeface="+mn-lt"/>
                <a:cs typeface="+mn-lt"/>
                <a:hlinkClick r:id="rId3">
                  <a:extLst>
                    <a:ext uri="{A12FA001-AC4F-418D-AE19-62706E023703}">
                      <ahyp:hlinkClr xmlns:ahyp="http://schemas.microsoft.com/office/drawing/2018/hyperlinkcolor" val="tx"/>
                    </a:ext>
                  </a:extLst>
                </a:hlinkClick>
              </a:rPr>
              <a:t>https://find.asha.org/ed/#sort=relevancy</a:t>
            </a:r>
            <a:r>
              <a:rPr lang="en-US" sz="1800">
                <a:solidFill>
                  <a:srgbClr val="6E6259"/>
                </a:solidFill>
              </a:rPr>
              <a:t>) to search institutions and to review admission and program requirements for undergraduate and graduate CSD programs. Browse by a variety of options:</a:t>
            </a:r>
          </a:p>
          <a:p>
            <a:pPr lvl="1">
              <a:lnSpc>
                <a:spcPct val="100000"/>
              </a:lnSpc>
            </a:pPr>
            <a:r>
              <a:rPr lang="en-US" sz="1800">
                <a:solidFill>
                  <a:srgbClr val="6E6259"/>
                </a:solidFill>
              </a:rPr>
              <a:t>study-abroad</a:t>
            </a:r>
            <a:endParaRPr lang="en-US" sz="1800">
              <a:solidFill>
                <a:srgbClr val="6E6259"/>
              </a:solidFill>
              <a:cs typeface="Arial"/>
            </a:endParaRPr>
          </a:p>
          <a:p>
            <a:pPr lvl="1">
              <a:lnSpc>
                <a:spcPct val="100000"/>
              </a:lnSpc>
            </a:pPr>
            <a:r>
              <a:rPr lang="en-US" sz="1800">
                <a:solidFill>
                  <a:srgbClr val="6E6259"/>
                </a:solidFill>
              </a:rPr>
              <a:t>online or distance learning</a:t>
            </a:r>
            <a:endParaRPr lang="en-US" sz="1800">
              <a:solidFill>
                <a:srgbClr val="6E6259"/>
              </a:solidFill>
              <a:cs typeface="Arial"/>
            </a:endParaRPr>
          </a:p>
          <a:p>
            <a:pPr lvl="1">
              <a:lnSpc>
                <a:spcPct val="100000"/>
              </a:lnSpc>
            </a:pPr>
            <a:r>
              <a:rPr lang="en-US" sz="1800">
                <a:solidFill>
                  <a:srgbClr val="6E6259"/>
                </a:solidFill>
              </a:rPr>
              <a:t>location</a:t>
            </a:r>
            <a:endParaRPr lang="en-US" sz="1800">
              <a:solidFill>
                <a:srgbClr val="6E6259"/>
              </a:solidFill>
              <a:cs typeface="Arial"/>
            </a:endParaRPr>
          </a:p>
          <a:p>
            <a:pPr lvl="1">
              <a:lnSpc>
                <a:spcPct val="100000"/>
              </a:lnSpc>
            </a:pPr>
            <a:r>
              <a:rPr lang="en-US" sz="1800">
                <a:solidFill>
                  <a:srgbClr val="6E6259"/>
                </a:solidFill>
              </a:rPr>
              <a:t>multicultural or bilingual emphasis</a:t>
            </a:r>
            <a:endParaRPr lang="en-US" sz="1800"/>
          </a:p>
          <a:p>
            <a:pPr lvl="1">
              <a:lnSpc>
                <a:spcPct val="100000"/>
              </a:lnSpc>
            </a:pPr>
            <a:r>
              <a:rPr lang="en-US" sz="1800"/>
              <a:t>Hispanic-serving institutions</a:t>
            </a:r>
            <a:endParaRPr lang="en-US" sz="1800">
              <a:cs typeface="Arial"/>
            </a:endParaRPr>
          </a:p>
          <a:p>
            <a:pPr lvl="1">
              <a:lnSpc>
                <a:spcPct val="100000"/>
              </a:lnSpc>
            </a:pPr>
            <a:r>
              <a:rPr lang="en-US" sz="1800"/>
              <a:t>Bilingual-focused institutions, and</a:t>
            </a:r>
            <a:endParaRPr lang="en-US" sz="1800">
              <a:cs typeface="Arial"/>
            </a:endParaRPr>
          </a:p>
          <a:p>
            <a:pPr lvl="1">
              <a:lnSpc>
                <a:spcPct val="100000"/>
              </a:lnSpc>
            </a:pPr>
            <a:r>
              <a:rPr lang="en-US" sz="1800"/>
              <a:t>Historically Black Colleges and Universities (HBCUs)</a:t>
            </a:r>
            <a:endParaRPr lang="en-US" sz="1800">
              <a:solidFill>
                <a:srgbClr val="6E6259"/>
              </a:solidFill>
            </a:endParaRPr>
          </a:p>
          <a:p>
            <a:pPr>
              <a:lnSpc>
                <a:spcPct val="100000"/>
              </a:lnSpc>
            </a:pPr>
            <a:endParaRPr lang="en-US" sz="1800">
              <a:solidFill>
                <a:srgbClr val="6E6259"/>
              </a:solidFill>
            </a:endParaRPr>
          </a:p>
          <a:p>
            <a:pPr marL="0" indent="0">
              <a:lnSpc>
                <a:spcPct val="100000"/>
              </a:lnSpc>
              <a:buNone/>
            </a:pPr>
            <a:br>
              <a:rPr lang="en-US" sz="1800"/>
            </a:br>
            <a:endParaRPr lang="en-US" sz="1800"/>
          </a:p>
        </p:txBody>
      </p:sp>
      <p:pic>
        <p:nvPicPr>
          <p:cNvPr id="7" name="Graphic 6">
            <a:extLst>
              <a:ext uri="{FF2B5EF4-FFF2-40B4-BE49-F238E27FC236}">
                <a16:creationId xmlns:a16="http://schemas.microsoft.com/office/drawing/2014/main" id="{2BB7DCE2-8C8D-4640-8E90-46EAAC5FA1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923020"/>
            <a:ext cx="17626818" cy="3165036"/>
          </a:xfrm>
          <a:prstGeom prst="rect">
            <a:avLst/>
          </a:prstGeom>
        </p:spPr>
      </p:pic>
      <p:sp>
        <p:nvSpPr>
          <p:cNvPr id="5" name="Title 1">
            <a:extLst>
              <a:ext uri="{FF2B5EF4-FFF2-40B4-BE49-F238E27FC236}">
                <a16:creationId xmlns:a16="http://schemas.microsoft.com/office/drawing/2014/main" id="{211AE535-A34A-9B4D-AB42-DE3BDBC88416}"/>
              </a:ext>
            </a:extLst>
          </p:cNvPr>
          <p:cNvSpPr txBox="1">
            <a:spLocks/>
          </p:cNvSpPr>
          <p:nvPr/>
        </p:nvSpPr>
        <p:spPr>
          <a:xfrm>
            <a:off x="2307167" y="531816"/>
            <a:ext cx="6105197" cy="210312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Identify undergraduate and graduate CSD programs</a:t>
            </a:r>
          </a:p>
        </p:txBody>
      </p:sp>
    </p:spTree>
    <p:extLst>
      <p:ext uri="{BB962C8B-B14F-4D97-AF65-F5344CB8AC3E}">
        <p14:creationId xmlns:p14="http://schemas.microsoft.com/office/powerpoint/2010/main" val="248005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hlinkClick r:id="rId4"/>
            <a:extLst>
              <a:ext uri="{FF2B5EF4-FFF2-40B4-BE49-F238E27FC236}">
                <a16:creationId xmlns:a16="http://schemas.microsoft.com/office/drawing/2014/main" id="{F75F081F-744A-5547-A622-3E28334C9085}"/>
              </a:ext>
            </a:extLst>
          </p:cNvPr>
          <p:cNvPicPr>
            <a:picLocks noChangeAspect="1"/>
          </p:cNvPicPr>
          <p:nvPr/>
        </p:nvPicPr>
        <p:blipFill rotWithShape="1">
          <a:blip r:embed="rId5"/>
          <a:srcRect l="1982" r="1859"/>
          <a:stretch/>
        </p:blipFill>
        <p:spPr>
          <a:xfrm>
            <a:off x="2166424" y="597629"/>
            <a:ext cx="7962313" cy="4470400"/>
          </a:xfrm>
          <a:prstGeom prst="rect">
            <a:avLst/>
          </a:prstGeom>
          <a:ln w="3175">
            <a:solidFill>
              <a:schemeClr val="tx1"/>
            </a:solidFill>
          </a:ln>
        </p:spPr>
      </p:pic>
      <p:sp>
        <p:nvSpPr>
          <p:cNvPr id="3" name="Content Placeholder 2">
            <a:extLst>
              <a:ext uri="{FF2B5EF4-FFF2-40B4-BE49-F238E27FC236}">
                <a16:creationId xmlns:a16="http://schemas.microsoft.com/office/drawing/2014/main" id="{B98042C2-D910-7444-92D4-8ADD97555893}"/>
              </a:ext>
            </a:extLst>
          </p:cNvPr>
          <p:cNvSpPr>
            <a:spLocks noGrp="1"/>
          </p:cNvSpPr>
          <p:nvPr>
            <p:ph idx="4294967295"/>
          </p:nvPr>
        </p:nvSpPr>
        <p:spPr>
          <a:xfrm>
            <a:off x="2166424" y="5354099"/>
            <a:ext cx="8496887" cy="1055325"/>
          </a:xfrm>
        </p:spPr>
        <p:txBody>
          <a:bodyPr numCol="1">
            <a:noAutofit/>
          </a:bodyPr>
          <a:lstStyle/>
          <a:p>
            <a:pPr marL="0" indent="0" algn="ctr">
              <a:lnSpc>
                <a:spcPct val="100000"/>
              </a:lnSpc>
              <a:buNone/>
            </a:pPr>
            <a:r>
              <a:rPr lang="en-US" sz="1200" b="1" i="1">
                <a:effectLst/>
                <a:latin typeface="Arial" panose="020B0604020202020204" pitchFamily="34" charset="0"/>
                <a:ea typeface="Calibri" panose="020F0502020204030204" pitchFamily="34" charset="0"/>
                <a:cs typeface="Arial" panose="020B0604020202020204" pitchFamily="34" charset="0"/>
              </a:rPr>
              <a:t>Featuring:</a:t>
            </a:r>
            <a:r>
              <a:rPr lang="en-US" sz="1200" i="1">
                <a:effectLst/>
                <a:latin typeface="Arial" panose="020B0604020202020204" pitchFamily="34" charset="0"/>
                <a:ea typeface="Calibri" panose="020F0502020204030204" pitchFamily="34" charset="0"/>
                <a:cs typeface="Arial" panose="020B0604020202020204" pitchFamily="34" charset="0"/>
              </a:rPr>
              <a:t> Christina Aguilar, Grad Student in Speech-Language Pathology, </a:t>
            </a:r>
            <a:r>
              <a:rPr lang="en-US" sz="1200" i="1" err="1">
                <a:effectLst/>
                <a:latin typeface="Arial" panose="020B0604020202020204" pitchFamily="34" charset="0"/>
                <a:ea typeface="Calibri" panose="020F0502020204030204" pitchFamily="34" charset="0"/>
                <a:cs typeface="Arial" panose="020B0604020202020204" pitchFamily="34" charset="0"/>
              </a:rPr>
              <a:t>Linnette</a:t>
            </a:r>
            <a:r>
              <a:rPr lang="en-US" sz="1200" i="1">
                <a:effectLst/>
                <a:latin typeface="Arial" panose="020B0604020202020204" pitchFamily="34" charset="0"/>
                <a:ea typeface="Calibri" panose="020F0502020204030204" pitchFamily="34" charset="0"/>
                <a:cs typeface="Arial" panose="020B0604020202020204" pitchFamily="34" charset="0"/>
              </a:rPr>
              <a:t> Luna, Doctoral Student in Audiology, </a:t>
            </a:r>
            <a:br>
              <a:rPr lang="en-US" sz="1200" i="1">
                <a:effectLst/>
                <a:latin typeface="Arial" panose="020B0604020202020204" pitchFamily="34" charset="0"/>
                <a:ea typeface="Calibri" panose="020F0502020204030204" pitchFamily="34" charset="0"/>
                <a:cs typeface="Arial" panose="020B0604020202020204" pitchFamily="34" charset="0"/>
              </a:rPr>
            </a:br>
            <a:r>
              <a:rPr lang="en-US" sz="1200" i="1">
                <a:effectLst/>
                <a:latin typeface="Arial" panose="020B0604020202020204" pitchFamily="34" charset="0"/>
                <a:ea typeface="Calibri" panose="020F0502020204030204" pitchFamily="34" charset="0"/>
                <a:cs typeface="Arial" panose="020B0604020202020204" pitchFamily="34" charset="0"/>
              </a:rPr>
              <a:t>Bernice Dinh, Grad Student in Speech-Language Pathology,</a:t>
            </a:r>
            <a:r>
              <a:rPr lang="en-US" sz="1200" i="1">
                <a:latin typeface="Arial" panose="020B0604020202020204" pitchFamily="34" charset="0"/>
                <a:ea typeface="Calibri" panose="020F0502020204030204" pitchFamily="34" charset="0"/>
                <a:cs typeface="Arial" panose="020B0604020202020204" pitchFamily="34" charset="0"/>
              </a:rPr>
              <a:t> </a:t>
            </a:r>
            <a:r>
              <a:rPr lang="en-US" sz="1200" i="1">
                <a:effectLst/>
                <a:latin typeface="Arial" panose="020B0604020202020204" pitchFamily="34" charset="0"/>
                <a:ea typeface="Calibri" panose="020F0502020204030204" pitchFamily="34" charset="0"/>
                <a:cs typeface="Arial" panose="020B0604020202020204" pitchFamily="34" charset="0"/>
              </a:rPr>
              <a:t>Amara Ezenwa, Doctoral Student in Audiology, </a:t>
            </a:r>
            <a:br>
              <a:rPr lang="en-US" sz="1200" i="1">
                <a:latin typeface="Arial" panose="020B0604020202020204" pitchFamily="34" charset="0"/>
                <a:ea typeface="Calibri" panose="020F0502020204030204" pitchFamily="34" charset="0"/>
                <a:cs typeface="Arial" panose="020B0604020202020204" pitchFamily="34" charset="0"/>
              </a:rPr>
            </a:br>
            <a:r>
              <a:rPr lang="en-US" sz="1200" i="1">
                <a:effectLst/>
                <a:latin typeface="Arial" panose="020B0604020202020204" pitchFamily="34" charset="0"/>
                <a:ea typeface="Calibri" panose="020F0502020204030204" pitchFamily="34" charset="0"/>
                <a:cs typeface="Arial" panose="020B0604020202020204" pitchFamily="34" charset="0"/>
              </a:rPr>
              <a:t>Jori Childs, , Doctoral Student in Audiology, </a:t>
            </a:r>
            <a:r>
              <a:rPr lang="en-US" sz="1200" i="1" err="1">
                <a:effectLst/>
                <a:latin typeface="Arial" panose="020B0604020202020204" pitchFamily="34" charset="0"/>
                <a:ea typeface="Calibri" panose="020F0502020204030204" pitchFamily="34" charset="0"/>
                <a:cs typeface="Arial" panose="020B0604020202020204" pitchFamily="34" charset="0"/>
              </a:rPr>
              <a:t>Shamine</a:t>
            </a:r>
            <a:r>
              <a:rPr lang="en-US" sz="1200" i="1">
                <a:effectLst/>
                <a:latin typeface="Arial" panose="020B0604020202020204" pitchFamily="34" charset="0"/>
                <a:ea typeface="Calibri" panose="020F0502020204030204" pitchFamily="34" charset="0"/>
                <a:cs typeface="Arial" panose="020B0604020202020204" pitchFamily="34" charset="0"/>
              </a:rPr>
              <a:t> Alves, Undergraduate Student in CSD, Sana Ghori, MS, SLP-CF</a:t>
            </a:r>
          </a:p>
        </p:txBody>
      </p:sp>
      <p:pic>
        <p:nvPicPr>
          <p:cNvPr id="13" name="Graphic 12">
            <a:extLst>
              <a:ext uri="{FF2B5EF4-FFF2-40B4-BE49-F238E27FC236}">
                <a16:creationId xmlns:a16="http://schemas.microsoft.com/office/drawing/2014/main" id="{886D519F-7344-C449-936D-DA9C6D7C64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3556" y="6017919"/>
            <a:ext cx="6095997" cy="881557"/>
          </a:xfrm>
          <a:prstGeom prst="rect">
            <a:avLst/>
          </a:prstGeom>
        </p:spPr>
      </p:pic>
      <p:pic>
        <p:nvPicPr>
          <p:cNvPr id="2" name="Online Media 1" descr="Career in Hearing &amp; Speech - What We Wish We Knew In High School">
            <a:hlinkClick r:id="" action="ppaction://media"/>
            <a:extLst>
              <a:ext uri="{FF2B5EF4-FFF2-40B4-BE49-F238E27FC236}">
                <a16:creationId xmlns:a16="http://schemas.microsoft.com/office/drawing/2014/main" id="{5C504B87-A32A-F143-AC0C-19726673BC73}"/>
              </a:ext>
            </a:extLst>
          </p:cNvPr>
          <p:cNvPicPr>
            <a:picLocks noRot="1" noChangeAspect="1"/>
          </p:cNvPicPr>
          <p:nvPr>
            <a:videoFile r:link="rId1"/>
          </p:nvPr>
        </p:nvPicPr>
        <p:blipFill>
          <a:blip r:embed="rId8"/>
          <a:stretch>
            <a:fillRect/>
          </a:stretch>
        </p:blipFill>
        <p:spPr>
          <a:xfrm>
            <a:off x="2166424" y="537386"/>
            <a:ext cx="8378514" cy="4733861"/>
          </a:xfrm>
          <a:prstGeom prst="rect">
            <a:avLst/>
          </a:prstGeom>
        </p:spPr>
      </p:pic>
    </p:spTree>
    <p:extLst>
      <p:ext uri="{BB962C8B-B14F-4D97-AF65-F5344CB8AC3E}">
        <p14:creationId xmlns:p14="http://schemas.microsoft.com/office/powerpoint/2010/main" val="1662553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0283311E-921B-2A44-BD4A-5104DBC4D13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5356492" y="0"/>
            <a:ext cx="17626818" cy="2237519"/>
          </a:xfrm>
          <a:prstGeom prst="rect">
            <a:avLst/>
          </a:prstGeom>
        </p:spPr>
      </p:pic>
      <p:sp>
        <p:nvSpPr>
          <p:cNvPr id="8" name="Title 1">
            <a:extLst>
              <a:ext uri="{FF2B5EF4-FFF2-40B4-BE49-F238E27FC236}">
                <a16:creationId xmlns:a16="http://schemas.microsoft.com/office/drawing/2014/main" id="{7670E4F9-0231-6642-9500-4374CA3F67A5}"/>
              </a:ext>
            </a:extLst>
          </p:cNvPr>
          <p:cNvSpPr txBox="1">
            <a:spLocks/>
          </p:cNvSpPr>
          <p:nvPr/>
        </p:nvSpPr>
        <p:spPr>
          <a:xfrm>
            <a:off x="296885" y="898669"/>
            <a:ext cx="6034512" cy="70569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a:cs typeface="Arial"/>
              </a:rPr>
              <a:t>What’s Next?</a:t>
            </a:r>
            <a:endParaRPr lang="en-US" sz="3200">
              <a:solidFill>
                <a:schemeClr val="bg1"/>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0C1E65A7-2302-4FE1-A1CA-FA6D5F93EEFD}"/>
              </a:ext>
            </a:extLst>
          </p:cNvPr>
          <p:cNvGrpSpPr/>
          <p:nvPr/>
        </p:nvGrpSpPr>
        <p:grpSpPr>
          <a:xfrm>
            <a:off x="5401763" y="2239736"/>
            <a:ext cx="5911057" cy="4444207"/>
            <a:chOff x="4310357" y="1251518"/>
            <a:chExt cx="7073900" cy="5321300"/>
          </a:xfrm>
        </p:grpSpPr>
        <p:pic>
          <p:nvPicPr>
            <p:cNvPr id="1026" name="Picture 2">
              <a:extLst>
                <a:ext uri="{FF2B5EF4-FFF2-40B4-BE49-F238E27FC236}">
                  <a16:creationId xmlns:a16="http://schemas.microsoft.com/office/drawing/2014/main" id="{EF13A957-A77B-B14D-82FD-296B9FD89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0357" y="1251518"/>
              <a:ext cx="7073900" cy="53213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Graphical user interface&#10;&#10;Description automatically generated">
              <a:extLst>
                <a:ext uri="{FF2B5EF4-FFF2-40B4-BE49-F238E27FC236}">
                  <a16:creationId xmlns:a16="http://schemas.microsoft.com/office/drawing/2014/main" id="{DD17C403-FF6B-FB41-9342-193DC095D19F}"/>
                </a:ext>
              </a:extLst>
            </p:cNvPr>
            <p:cNvPicPr>
              <a:picLocks noChangeAspect="1"/>
            </p:cNvPicPr>
            <p:nvPr/>
          </p:nvPicPr>
          <p:blipFill rotWithShape="1">
            <a:blip r:embed="rId6"/>
            <a:srcRect b="19491"/>
            <a:stretch/>
          </p:blipFill>
          <p:spPr>
            <a:xfrm>
              <a:off x="4521907" y="1502767"/>
              <a:ext cx="6702905" cy="3506113"/>
            </a:xfrm>
            <a:prstGeom prst="rect">
              <a:avLst/>
            </a:prstGeom>
          </p:spPr>
        </p:pic>
      </p:grpSp>
      <p:sp>
        <p:nvSpPr>
          <p:cNvPr id="5" name="TextBox 4">
            <a:extLst>
              <a:ext uri="{FF2B5EF4-FFF2-40B4-BE49-F238E27FC236}">
                <a16:creationId xmlns:a16="http://schemas.microsoft.com/office/drawing/2014/main" id="{510FB8E4-272D-DE49-B7EE-F724D738FFA5}"/>
              </a:ext>
            </a:extLst>
          </p:cNvPr>
          <p:cNvSpPr txBox="1"/>
          <p:nvPr/>
        </p:nvSpPr>
        <p:spPr>
          <a:xfrm>
            <a:off x="622323" y="2754846"/>
            <a:ext cx="4849872" cy="3416320"/>
          </a:xfrm>
          <a:prstGeom prst="rect">
            <a:avLst/>
          </a:prstGeom>
          <a:noFill/>
        </p:spPr>
        <p:txBody>
          <a:bodyPr wrap="square" lIns="91440" tIns="45720" rIns="91440" bIns="45720" rtlCol="0" anchor="t">
            <a:spAutoFit/>
          </a:bodyPr>
          <a:lstStyle/>
          <a:p>
            <a:r>
              <a:rPr lang="en-US">
                <a:latin typeface="Arial"/>
                <a:cs typeface="Arial"/>
              </a:rPr>
              <a:t>To learn more about audiology and </a:t>
            </a:r>
            <a:br>
              <a:rPr lang="en-US">
                <a:latin typeface="Arial"/>
                <a:cs typeface="Arial"/>
              </a:rPr>
            </a:br>
            <a:r>
              <a:rPr lang="en-US">
                <a:latin typeface="Arial"/>
                <a:cs typeface="Arial"/>
              </a:rPr>
              <a:t>speech-language pathology careers, </a:t>
            </a:r>
            <a:br>
              <a:rPr lang="en-US">
                <a:latin typeface="Arial"/>
                <a:cs typeface="Arial"/>
              </a:rPr>
            </a:br>
            <a:r>
              <a:rPr lang="en-US">
                <a:latin typeface="Arial"/>
                <a:cs typeface="Arial"/>
              </a:rPr>
              <a:t>visit </a:t>
            </a:r>
            <a:r>
              <a:rPr lang="en-US">
                <a:solidFill>
                  <a:srgbClr val="00778B"/>
                </a:solidFill>
                <a:latin typeface="Arial"/>
                <a:cs typeface="Arial"/>
              </a:rPr>
              <a:t>hearingandspeechcareers.org </a:t>
            </a:r>
            <a:r>
              <a:rPr lang="en-US">
                <a:latin typeface="Arial"/>
                <a:cs typeface="Arial"/>
              </a:rPr>
              <a:t>to</a:t>
            </a:r>
            <a:br>
              <a:rPr lang="en-US">
                <a:latin typeface="Arial" panose="020B0604020202020204" pitchFamily="34" charset="0"/>
                <a:cs typeface="Arial" panose="020B0604020202020204" pitchFamily="34" charset="0"/>
              </a:rPr>
            </a:br>
            <a:r>
              <a:rPr lang="en-US">
                <a:latin typeface="Arial"/>
                <a:cs typeface="Arial"/>
              </a:rPr>
              <a:t> </a:t>
            </a: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a:cs typeface="Arial"/>
              </a:rPr>
              <a:t>view the stories of CSD students and professionals</a:t>
            </a:r>
          </a:p>
          <a:p>
            <a:pPr marL="171450" indent="-171450">
              <a:buFont typeface="Arial" panose="020B0604020202020204" pitchFamily="34" charset="0"/>
              <a:buChar char="•"/>
            </a:pPr>
            <a:r>
              <a:rPr lang="en-US">
                <a:latin typeface="Arial"/>
                <a:cs typeface="Arial"/>
              </a:rPr>
              <a:t>take the quiz to find out which career </a:t>
            </a:r>
            <a:br>
              <a:rPr lang="en-US">
                <a:latin typeface="Arial"/>
                <a:cs typeface="Arial"/>
              </a:rPr>
            </a:br>
            <a:r>
              <a:rPr lang="en-US">
                <a:latin typeface="Arial"/>
                <a:cs typeface="Arial"/>
              </a:rPr>
              <a:t>path is best for you</a:t>
            </a:r>
          </a:p>
          <a:p>
            <a:pPr marL="171450" indent="-171450">
              <a:buFont typeface="Arial" panose="020B0604020202020204" pitchFamily="34" charset="0"/>
              <a:buChar char="•"/>
            </a:pPr>
            <a:r>
              <a:rPr lang="en-US">
                <a:latin typeface="Arial"/>
                <a:cs typeface="Arial"/>
              </a:rPr>
              <a:t>view/print out the roadmap(s)</a:t>
            </a:r>
          </a:p>
          <a:p>
            <a:pPr marL="171450" indent="-171450">
              <a:buFont typeface="Arial" panose="020B0604020202020204" pitchFamily="34" charset="0"/>
              <a:buChar char="•"/>
            </a:pPr>
            <a:r>
              <a:rPr lang="en-US">
                <a:latin typeface="Arial"/>
                <a:cs typeface="Arial"/>
              </a:rPr>
              <a:t>order career brochures, and </a:t>
            </a:r>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a:cs typeface="Arial"/>
              </a:rPr>
              <a:t>sign up for more information.</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0446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D45E32-8EE9-7F44-8C7C-68433F0EB3DB}"/>
              </a:ext>
            </a:extLst>
          </p:cNvPr>
          <p:cNvSpPr txBox="1">
            <a:spLocks/>
          </p:cNvSpPr>
          <p:nvPr/>
        </p:nvSpPr>
        <p:spPr>
          <a:xfrm>
            <a:off x="0" y="1084669"/>
            <a:ext cx="12192000" cy="16123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3200" b="1">
                <a:latin typeface="Arial" panose="020B0604020202020204" pitchFamily="34" charset="0"/>
                <a:cs typeface="Arial" panose="020B0604020202020204" pitchFamily="34" charset="0"/>
              </a:rPr>
              <a:t>ABOUT ASHA</a:t>
            </a:r>
            <a:endParaRPr lang="en-US" sz="3200" b="1">
              <a:solidFill>
                <a:schemeClr val="tx1"/>
              </a:solidFill>
              <a:latin typeface="Arial" panose="020B0604020202020204" pitchFamily="34" charset="0"/>
              <a:cs typeface="Arial" panose="020B0604020202020204" pitchFamily="34" charset="0"/>
            </a:endParaRPr>
          </a:p>
        </p:txBody>
      </p:sp>
      <p:sp>
        <p:nvSpPr>
          <p:cNvPr id="4" name="Subtitle 1">
            <a:extLst>
              <a:ext uri="{FF2B5EF4-FFF2-40B4-BE49-F238E27FC236}">
                <a16:creationId xmlns:a16="http://schemas.microsoft.com/office/drawing/2014/main" id="{45835F04-4200-0D42-961B-1DCAF1BFDE59}"/>
              </a:ext>
            </a:extLst>
          </p:cNvPr>
          <p:cNvSpPr txBox="1">
            <a:spLocks/>
          </p:cNvSpPr>
          <p:nvPr/>
        </p:nvSpPr>
        <p:spPr>
          <a:xfrm>
            <a:off x="2275840" y="1980831"/>
            <a:ext cx="7640320" cy="289633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a:t>The American Speech-Language-Hearing Association (ASHA) is the national professional, scientific, and credentialing association for 223,000 members and affiliates who are audiologists; speech-language pathologists; speech, language, and hearing scientists; audiology and speech-language pathology support personnel; and students. Visit us at</a:t>
            </a:r>
            <a:br>
              <a:rPr lang="en-US" sz="1800"/>
            </a:br>
            <a:r>
              <a:rPr lang="en-US" sz="1800" b="1">
                <a:solidFill>
                  <a:schemeClr val="tx2"/>
                </a:solidFill>
                <a:hlinkClick r:id="rId2">
                  <a:extLst>
                    <a:ext uri="{A12FA001-AC4F-418D-AE19-62706E023703}">
                      <ahyp:hlinkClr xmlns:ahyp="http://schemas.microsoft.com/office/drawing/2018/hyperlinkcolor" val="tx"/>
                    </a:ext>
                  </a:extLst>
                </a:hlinkClick>
              </a:rPr>
              <a:t>www.asha.org</a:t>
            </a:r>
            <a:endParaRPr lang="en-US" sz="1800">
              <a:solidFill>
                <a:schemeClr val="tx2"/>
              </a:solidFill>
            </a:endParaRPr>
          </a:p>
        </p:txBody>
      </p:sp>
      <p:pic>
        <p:nvPicPr>
          <p:cNvPr id="18" name="Picture 17" descr="A picture containing text, pool ball&#10;&#10;Description automatically generated">
            <a:extLst>
              <a:ext uri="{FF2B5EF4-FFF2-40B4-BE49-F238E27FC236}">
                <a16:creationId xmlns:a16="http://schemas.microsoft.com/office/drawing/2014/main" id="{E9B40B33-636B-4947-BDF8-6E084B868AD6}"/>
              </a:ext>
            </a:extLst>
          </p:cNvPr>
          <p:cNvPicPr>
            <a:picLocks noChangeAspect="1"/>
          </p:cNvPicPr>
          <p:nvPr/>
        </p:nvPicPr>
        <p:blipFill>
          <a:blip r:embed="rId3"/>
          <a:stretch>
            <a:fillRect/>
          </a:stretch>
        </p:blipFill>
        <p:spPr>
          <a:xfrm>
            <a:off x="3009900" y="4541431"/>
            <a:ext cx="6172200" cy="1231900"/>
          </a:xfrm>
          <a:prstGeom prst="rect">
            <a:avLst/>
          </a:prstGeom>
        </p:spPr>
      </p:pic>
      <p:pic>
        <p:nvPicPr>
          <p:cNvPr id="19" name="Graphic 18">
            <a:extLst>
              <a:ext uri="{FF2B5EF4-FFF2-40B4-BE49-F238E27FC236}">
                <a16:creationId xmlns:a16="http://schemas.microsoft.com/office/drawing/2014/main" id="{84BAD6AF-7158-9645-AE6E-3A58A70B7D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3556" y="6017919"/>
            <a:ext cx="6095997" cy="881557"/>
          </a:xfrm>
          <a:prstGeom prst="rect">
            <a:avLst/>
          </a:prstGeom>
        </p:spPr>
      </p:pic>
      <p:pic>
        <p:nvPicPr>
          <p:cNvPr id="20" name="Graphic 19">
            <a:extLst>
              <a:ext uri="{FF2B5EF4-FFF2-40B4-BE49-F238E27FC236}">
                <a16:creationId xmlns:a16="http://schemas.microsoft.com/office/drawing/2014/main" id="{6585E05F-249C-4C44-966C-5F3B10BC75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V="1">
            <a:off x="6868161" y="0"/>
            <a:ext cx="6095997" cy="881557"/>
          </a:xfrm>
          <a:prstGeom prst="rect">
            <a:avLst/>
          </a:prstGeom>
        </p:spPr>
      </p:pic>
    </p:spTree>
    <p:extLst>
      <p:ext uri="{BB962C8B-B14F-4D97-AF65-F5344CB8AC3E}">
        <p14:creationId xmlns:p14="http://schemas.microsoft.com/office/powerpoint/2010/main" val="2533094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D45E32-8EE9-7F44-8C7C-68433F0EB3DB}"/>
              </a:ext>
            </a:extLst>
          </p:cNvPr>
          <p:cNvSpPr txBox="1">
            <a:spLocks/>
          </p:cNvSpPr>
          <p:nvPr/>
        </p:nvSpPr>
        <p:spPr>
          <a:xfrm>
            <a:off x="-11575" y="2543080"/>
            <a:ext cx="12192000" cy="83901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3200" b="1">
                <a:latin typeface="Arial" panose="020B0604020202020204" pitchFamily="34" charset="0"/>
                <a:cs typeface="Arial" panose="020B0604020202020204" pitchFamily="34" charset="0"/>
              </a:rPr>
              <a:t>THANK YOU FOR ATTENDING TODAY! </a:t>
            </a:r>
            <a:endParaRPr lang="en-US" sz="3200" b="1">
              <a:solidFill>
                <a:schemeClr val="tx1"/>
              </a:solidFill>
              <a:latin typeface="Arial" panose="020B0604020202020204" pitchFamily="34" charset="0"/>
              <a:cs typeface="Arial" panose="020B0604020202020204" pitchFamily="34" charset="0"/>
            </a:endParaRPr>
          </a:p>
        </p:txBody>
      </p:sp>
      <p:sp>
        <p:nvSpPr>
          <p:cNvPr id="4" name="Subtitle 1">
            <a:extLst>
              <a:ext uri="{FF2B5EF4-FFF2-40B4-BE49-F238E27FC236}">
                <a16:creationId xmlns:a16="http://schemas.microsoft.com/office/drawing/2014/main" id="{45835F04-4200-0D42-961B-1DCAF1BFDE59}"/>
              </a:ext>
            </a:extLst>
          </p:cNvPr>
          <p:cNvSpPr txBox="1">
            <a:spLocks/>
          </p:cNvSpPr>
          <p:nvPr/>
        </p:nvSpPr>
        <p:spPr>
          <a:xfrm>
            <a:off x="-92597" y="3475909"/>
            <a:ext cx="12284597" cy="88155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chemeClr val="tx1"/>
                </a:solidFill>
              </a:rPr>
              <a:t>Presenter Contact Information</a:t>
            </a:r>
          </a:p>
          <a:p>
            <a:pPr marL="0" indent="0" algn="ctr">
              <a:buNone/>
            </a:pPr>
            <a:r>
              <a:rPr lang="en-US" sz="1800">
                <a:solidFill>
                  <a:schemeClr val="tx1"/>
                </a:solidFill>
              </a:rPr>
              <a:t>More questions: Send an email to </a:t>
            </a:r>
            <a:r>
              <a:rPr lang="en-US" sz="1800" err="1">
                <a:solidFill>
                  <a:schemeClr val="tx1"/>
                </a:solidFill>
              </a:rPr>
              <a:t>careers@asha.org</a:t>
            </a:r>
            <a:endParaRPr lang="en-US" sz="1800">
              <a:solidFill>
                <a:schemeClr val="tx1"/>
              </a:solidFill>
            </a:endParaRPr>
          </a:p>
        </p:txBody>
      </p:sp>
      <p:pic>
        <p:nvPicPr>
          <p:cNvPr id="19" name="Graphic 18">
            <a:extLst>
              <a:ext uri="{FF2B5EF4-FFF2-40B4-BE49-F238E27FC236}">
                <a16:creationId xmlns:a16="http://schemas.microsoft.com/office/drawing/2014/main" id="{84BAD6AF-7158-9645-AE6E-3A58A70B7D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556" y="6017919"/>
            <a:ext cx="6095997" cy="881557"/>
          </a:xfrm>
          <a:prstGeom prst="rect">
            <a:avLst/>
          </a:prstGeom>
        </p:spPr>
      </p:pic>
      <p:pic>
        <p:nvPicPr>
          <p:cNvPr id="20" name="Graphic 19">
            <a:extLst>
              <a:ext uri="{FF2B5EF4-FFF2-40B4-BE49-F238E27FC236}">
                <a16:creationId xmlns:a16="http://schemas.microsoft.com/office/drawing/2014/main" id="{6585E05F-249C-4C44-966C-5F3B10BC75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6868161" y="0"/>
            <a:ext cx="6095997" cy="881557"/>
          </a:xfrm>
          <a:prstGeom prst="rect">
            <a:avLst/>
          </a:prstGeom>
        </p:spPr>
      </p:pic>
    </p:spTree>
    <p:extLst>
      <p:ext uri="{BB962C8B-B14F-4D97-AF65-F5344CB8AC3E}">
        <p14:creationId xmlns:p14="http://schemas.microsoft.com/office/powerpoint/2010/main" val="3193301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person, indoor&#10;&#10;Description automatically generated">
            <a:extLst>
              <a:ext uri="{FF2B5EF4-FFF2-40B4-BE49-F238E27FC236}">
                <a16:creationId xmlns:a16="http://schemas.microsoft.com/office/drawing/2014/main" id="{F5ADB1EA-E19A-144F-8081-3AD777F3CA2F}"/>
              </a:ext>
            </a:extLst>
          </p:cNvPr>
          <p:cNvPicPr>
            <a:picLocks noChangeAspect="1"/>
          </p:cNvPicPr>
          <p:nvPr/>
        </p:nvPicPr>
        <p:blipFill>
          <a:blip r:embed="rId3"/>
          <a:stretch>
            <a:fillRect/>
          </a:stretch>
        </p:blipFill>
        <p:spPr>
          <a:xfrm>
            <a:off x="-1850112" y="-369870"/>
            <a:ext cx="10809099" cy="7227870"/>
          </a:xfrm>
          <a:prstGeom prst="rect">
            <a:avLst/>
          </a:prstGeom>
        </p:spPr>
      </p:pic>
      <p:sp>
        <p:nvSpPr>
          <p:cNvPr id="5" name="Content Placeholder 7">
            <a:extLst>
              <a:ext uri="{FF2B5EF4-FFF2-40B4-BE49-F238E27FC236}">
                <a16:creationId xmlns:a16="http://schemas.microsoft.com/office/drawing/2014/main" id="{011C287F-FFE5-AE4E-B5D9-0BC7C8DB7904}"/>
              </a:ext>
            </a:extLst>
          </p:cNvPr>
          <p:cNvSpPr>
            <a:spLocks noGrp="1"/>
          </p:cNvSpPr>
          <p:nvPr>
            <p:ph idx="1"/>
          </p:nvPr>
        </p:nvSpPr>
        <p:spPr>
          <a:xfrm>
            <a:off x="8267174" y="2954216"/>
            <a:ext cx="3554437" cy="4621237"/>
          </a:xfrm>
        </p:spPr>
        <p:txBody>
          <a:bodyPr>
            <a:normAutofit/>
          </a:bodyPr>
          <a:lstStyle/>
          <a:p>
            <a:pPr>
              <a:lnSpc>
                <a:spcPct val="100000"/>
              </a:lnSpc>
            </a:pPr>
            <a:r>
              <a:rPr lang="en-US" sz="1800">
                <a:solidFill>
                  <a:srgbClr val="6E6259"/>
                </a:solidFill>
                <a:latin typeface="Arial" panose="020B0604020202020204" pitchFamily="34" charset="0"/>
                <a:cs typeface="Arial" panose="020B0604020202020204" pitchFamily="34" charset="0"/>
              </a:rPr>
              <a:t>By serving your community</a:t>
            </a:r>
          </a:p>
          <a:p>
            <a:pPr>
              <a:lnSpc>
                <a:spcPct val="100000"/>
              </a:lnSpc>
            </a:pPr>
            <a:r>
              <a:rPr lang="en-US" sz="1800">
                <a:solidFill>
                  <a:srgbClr val="6E6259"/>
                </a:solidFill>
                <a:latin typeface="Arial" panose="020B0604020202020204" pitchFamily="34" charset="0"/>
                <a:cs typeface="Arial" panose="020B0604020202020204" pitchFamily="34" charset="0"/>
              </a:rPr>
              <a:t>By improving quality of life</a:t>
            </a:r>
          </a:p>
          <a:p>
            <a:pPr>
              <a:lnSpc>
                <a:spcPct val="100000"/>
              </a:lnSpc>
            </a:pPr>
            <a:r>
              <a:rPr lang="en-US" sz="1800">
                <a:solidFill>
                  <a:srgbClr val="6E6259"/>
                </a:solidFill>
                <a:latin typeface="Arial" panose="020B0604020202020204" pitchFamily="34" charset="0"/>
                <a:cs typeface="Arial" panose="020B0604020202020204" pitchFamily="34" charset="0"/>
              </a:rPr>
              <a:t>By providing clinical services, conducting research, supervising, or managing services</a:t>
            </a:r>
          </a:p>
        </p:txBody>
      </p:sp>
      <p:sp>
        <p:nvSpPr>
          <p:cNvPr id="2" name="Title 1">
            <a:extLst>
              <a:ext uri="{FF2B5EF4-FFF2-40B4-BE49-F238E27FC236}">
                <a16:creationId xmlns:a16="http://schemas.microsoft.com/office/drawing/2014/main" id="{AB733798-C6B0-6843-98CC-616C3B6A17EB}"/>
              </a:ext>
            </a:extLst>
          </p:cNvPr>
          <p:cNvSpPr>
            <a:spLocks noGrp="1"/>
          </p:cNvSpPr>
          <p:nvPr>
            <p:ph type="title"/>
          </p:nvPr>
        </p:nvSpPr>
        <p:spPr>
          <a:xfrm>
            <a:off x="8172288" y="1141473"/>
            <a:ext cx="3932237" cy="1600200"/>
          </a:xfrm>
        </p:spPr>
        <p:txBody>
          <a:bodyPr>
            <a:normAutofit/>
          </a:bodyPr>
          <a:lstStyle/>
          <a:p>
            <a:r>
              <a:rPr lang="en-US" sz="3000">
                <a:solidFill>
                  <a:srgbClr val="00778B"/>
                </a:solidFill>
                <a:latin typeface="Arial"/>
                <a:cs typeface="Arial"/>
              </a:rPr>
              <a:t>Picture Yourself Making a Difference</a:t>
            </a:r>
          </a:p>
        </p:txBody>
      </p:sp>
      <p:sp>
        <p:nvSpPr>
          <p:cNvPr id="3" name="Oval 2">
            <a:extLst>
              <a:ext uri="{FF2B5EF4-FFF2-40B4-BE49-F238E27FC236}">
                <a16:creationId xmlns:a16="http://schemas.microsoft.com/office/drawing/2014/main" id="{326126B4-F46B-4F54-8090-F0A92F22C639}"/>
              </a:ext>
            </a:extLst>
          </p:cNvPr>
          <p:cNvSpPr/>
          <p:nvPr/>
        </p:nvSpPr>
        <p:spPr>
          <a:xfrm>
            <a:off x="6293582" y="4624575"/>
            <a:ext cx="2517746" cy="25177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solidFill>
                  <a:schemeClr val="bg1"/>
                </a:solidFill>
                <a:ea typeface="+mn-lt"/>
                <a:cs typeface="+mn-lt"/>
              </a:rPr>
              <a:t> Nearly 1 in 12 children ages 3</a:t>
            </a:r>
            <a:r>
              <a:rPr lang="en-US" sz="1200">
                <a:solidFill>
                  <a:schemeClr val="bg1"/>
                </a:solidFill>
                <a:latin typeface="Times New Roman"/>
                <a:ea typeface="+mn-lt"/>
                <a:cs typeface="Times New Roman"/>
              </a:rPr>
              <a:t>–</a:t>
            </a:r>
            <a:r>
              <a:rPr lang="en-US" sz="1200">
                <a:solidFill>
                  <a:schemeClr val="bg1"/>
                </a:solidFill>
                <a:ea typeface="+mn-lt"/>
                <a:cs typeface="+mn-lt"/>
              </a:rPr>
              <a:t>17 has </a:t>
            </a:r>
            <a:br>
              <a:rPr lang="en-US" sz="1200"/>
            </a:br>
            <a:r>
              <a:rPr lang="en-US" sz="1200">
                <a:solidFill>
                  <a:schemeClr val="bg1"/>
                </a:solidFill>
                <a:ea typeface="+mn-lt"/>
                <a:cs typeface="+mn-lt"/>
              </a:rPr>
              <a:t>a disorder related </a:t>
            </a:r>
            <a:br>
              <a:rPr lang="en-US" sz="1200"/>
            </a:br>
            <a:r>
              <a:rPr lang="en-US" sz="1200">
                <a:solidFill>
                  <a:schemeClr val="bg1"/>
                </a:solidFill>
                <a:ea typeface="+mn-lt"/>
                <a:cs typeface="+mn-lt"/>
              </a:rPr>
              <a:t>to voice, speech, language, or swallowing.</a:t>
            </a:r>
            <a:endParaRPr lang="en-US">
              <a:solidFill>
                <a:schemeClr val="bg1"/>
              </a:solidFill>
            </a:endParaRPr>
          </a:p>
        </p:txBody>
      </p:sp>
    </p:spTree>
    <p:extLst>
      <p:ext uri="{BB962C8B-B14F-4D97-AF65-F5344CB8AC3E}">
        <p14:creationId xmlns:p14="http://schemas.microsoft.com/office/powerpoint/2010/main" val="3499502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AA9DFB9-9714-E44B-A301-DEA72A21FA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161131" y="0"/>
            <a:ext cx="17626818" cy="2237519"/>
          </a:xfrm>
          <a:prstGeom prst="rect">
            <a:avLst/>
          </a:prstGeom>
        </p:spPr>
      </p:pic>
      <p:sp>
        <p:nvSpPr>
          <p:cNvPr id="3" name="Title 1">
            <a:extLst>
              <a:ext uri="{FF2B5EF4-FFF2-40B4-BE49-F238E27FC236}">
                <a16:creationId xmlns:a16="http://schemas.microsoft.com/office/drawing/2014/main" id="{B81658E7-0B3F-254A-82C9-C743B5C6C98F}"/>
              </a:ext>
            </a:extLst>
          </p:cNvPr>
          <p:cNvSpPr txBox="1">
            <a:spLocks/>
          </p:cNvSpPr>
          <p:nvPr/>
        </p:nvSpPr>
        <p:spPr>
          <a:xfrm>
            <a:off x="2504955" y="774888"/>
            <a:ext cx="11109960" cy="108775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Benefits to a Career in CSD</a:t>
            </a:r>
          </a:p>
        </p:txBody>
      </p:sp>
      <p:sp>
        <p:nvSpPr>
          <p:cNvPr id="6" name="TextBox 5">
            <a:extLst>
              <a:ext uri="{FF2B5EF4-FFF2-40B4-BE49-F238E27FC236}">
                <a16:creationId xmlns:a16="http://schemas.microsoft.com/office/drawing/2014/main" id="{10B0F3FF-462E-9F4E-ACEA-DFCEF69E760C}"/>
              </a:ext>
            </a:extLst>
          </p:cNvPr>
          <p:cNvSpPr txBox="1"/>
          <p:nvPr/>
        </p:nvSpPr>
        <p:spPr>
          <a:xfrm>
            <a:off x="890287" y="4687745"/>
            <a:ext cx="3136739" cy="923330"/>
          </a:xfrm>
          <a:prstGeom prst="rect">
            <a:avLst/>
          </a:prstGeom>
          <a:noFill/>
        </p:spPr>
        <p:txBody>
          <a:bodyPr wrap="square" lIns="91440" tIns="45720" rIns="91440" bIns="45720" rtlCol="0" anchor="t">
            <a:spAutoFit/>
          </a:bodyPr>
          <a:lstStyle/>
          <a:p>
            <a:pPr>
              <a:lnSpc>
                <a:spcPct val="100000"/>
              </a:lnSpc>
            </a:pPr>
            <a:r>
              <a:rPr lang="en-US">
                <a:latin typeface="Arial"/>
                <a:cs typeface="Arial"/>
              </a:rPr>
              <a:t>Earn a good living with excellent benefits and job security.</a:t>
            </a:r>
            <a:endParaRPr lang="en-US">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77FB4D3-B264-BA4A-B26C-FBDB0EAC491B}"/>
              </a:ext>
            </a:extLst>
          </p:cNvPr>
          <p:cNvSpPr txBox="1"/>
          <p:nvPr/>
        </p:nvSpPr>
        <p:spPr>
          <a:xfrm>
            <a:off x="4363656" y="4687745"/>
            <a:ext cx="3044142" cy="2031325"/>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Job availability is excellent, especially for professionals who are male, who are bilingual, and/or who are from underrepresented backgrounds.</a:t>
            </a:r>
          </a:p>
          <a:p>
            <a:endParaRPr lang="en-US"/>
          </a:p>
        </p:txBody>
      </p:sp>
      <p:sp>
        <p:nvSpPr>
          <p:cNvPr id="8" name="TextBox 7">
            <a:extLst>
              <a:ext uri="{FF2B5EF4-FFF2-40B4-BE49-F238E27FC236}">
                <a16:creationId xmlns:a16="http://schemas.microsoft.com/office/drawing/2014/main" id="{4F11F792-0E3B-9F47-A01C-B66389845C03}"/>
              </a:ext>
            </a:extLst>
          </p:cNvPr>
          <p:cNvSpPr txBox="1"/>
          <p:nvPr/>
        </p:nvSpPr>
        <p:spPr>
          <a:xfrm>
            <a:off x="8013637" y="4687745"/>
            <a:ext cx="3044142" cy="1477328"/>
          </a:xfrm>
          <a:prstGeom prst="rect">
            <a:avLst/>
          </a:prstGeom>
          <a:noFill/>
        </p:spPr>
        <p:txBody>
          <a:bodyPr wrap="square" lIns="91440" tIns="45720" rIns="91440" bIns="45720" rtlCol="0" anchor="t">
            <a:spAutoFit/>
          </a:bodyPr>
          <a:lstStyle/>
          <a:p>
            <a:r>
              <a:rPr lang="en-US">
                <a:latin typeface="Arial"/>
                <a:cs typeface="Arial"/>
              </a:rPr>
              <a:t>U.S. News &amp; World Report highly ranks audiology and speech-language pathology among best jobs.</a:t>
            </a:r>
          </a:p>
          <a:p>
            <a:endParaRPr lang="en-US"/>
          </a:p>
        </p:txBody>
      </p:sp>
      <p:pic>
        <p:nvPicPr>
          <p:cNvPr id="10" name="Graphic 9">
            <a:extLst>
              <a:ext uri="{FF2B5EF4-FFF2-40B4-BE49-F238E27FC236}">
                <a16:creationId xmlns:a16="http://schemas.microsoft.com/office/drawing/2014/main" id="{11D44A78-57A8-244A-AA24-F8D5EEE856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21589" y="3430543"/>
            <a:ext cx="838200" cy="838200"/>
          </a:xfrm>
          <a:prstGeom prst="rect">
            <a:avLst/>
          </a:prstGeom>
        </p:spPr>
      </p:pic>
      <p:pic>
        <p:nvPicPr>
          <p:cNvPr id="12" name="Graphic 11">
            <a:extLst>
              <a:ext uri="{FF2B5EF4-FFF2-40B4-BE49-F238E27FC236}">
                <a16:creationId xmlns:a16="http://schemas.microsoft.com/office/drawing/2014/main" id="{22886D83-8411-8F47-A072-15453CEF61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00241" y="3430543"/>
            <a:ext cx="838200" cy="838200"/>
          </a:xfrm>
          <a:prstGeom prst="rect">
            <a:avLst/>
          </a:prstGeom>
        </p:spPr>
      </p:pic>
      <p:pic>
        <p:nvPicPr>
          <p:cNvPr id="14" name="Graphic 13">
            <a:extLst>
              <a:ext uri="{FF2B5EF4-FFF2-40B4-BE49-F238E27FC236}">
                <a16:creationId xmlns:a16="http://schemas.microsoft.com/office/drawing/2014/main" id="{C09E372A-04A5-FE47-ACE2-00E3C8793EE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35002" y="2946949"/>
            <a:ext cx="885253" cy="1634313"/>
          </a:xfrm>
          <a:prstGeom prst="rect">
            <a:avLst/>
          </a:prstGeom>
        </p:spPr>
      </p:pic>
    </p:spTree>
    <p:extLst>
      <p:ext uri="{BB962C8B-B14F-4D97-AF65-F5344CB8AC3E}">
        <p14:creationId xmlns:p14="http://schemas.microsoft.com/office/powerpoint/2010/main" val="4042187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aby in a white shirt&#10;&#10;Description automatically generated with low confidence">
            <a:extLst>
              <a:ext uri="{FF2B5EF4-FFF2-40B4-BE49-F238E27FC236}">
                <a16:creationId xmlns:a16="http://schemas.microsoft.com/office/drawing/2014/main" id="{05AF80B7-DD1A-F644-A6E1-A8B4824F1BCA}"/>
              </a:ext>
            </a:extLst>
          </p:cNvPr>
          <p:cNvPicPr>
            <a:picLocks noChangeAspect="1"/>
          </p:cNvPicPr>
          <p:nvPr/>
        </p:nvPicPr>
        <p:blipFill>
          <a:blip r:embed="rId3"/>
          <a:stretch>
            <a:fillRect/>
          </a:stretch>
        </p:blipFill>
        <p:spPr>
          <a:xfrm>
            <a:off x="265387" y="1806301"/>
            <a:ext cx="2677510" cy="2677510"/>
          </a:xfrm>
          <a:prstGeom prst="rect">
            <a:avLst/>
          </a:prstGeom>
        </p:spPr>
      </p:pic>
      <p:pic>
        <p:nvPicPr>
          <p:cNvPr id="3" name="Picture 2" descr="A person holding a child&#10;&#10;Description automatically generated with low confidence">
            <a:extLst>
              <a:ext uri="{FF2B5EF4-FFF2-40B4-BE49-F238E27FC236}">
                <a16:creationId xmlns:a16="http://schemas.microsoft.com/office/drawing/2014/main" id="{5A155629-2310-0A46-AD53-A3D339738880}"/>
              </a:ext>
            </a:extLst>
          </p:cNvPr>
          <p:cNvPicPr>
            <a:picLocks noChangeAspect="1"/>
          </p:cNvPicPr>
          <p:nvPr/>
        </p:nvPicPr>
        <p:blipFill>
          <a:blip r:embed="rId4"/>
          <a:stretch>
            <a:fillRect/>
          </a:stretch>
        </p:blipFill>
        <p:spPr>
          <a:xfrm>
            <a:off x="3222297" y="1806301"/>
            <a:ext cx="2677510" cy="2677510"/>
          </a:xfrm>
          <a:prstGeom prst="rect">
            <a:avLst/>
          </a:prstGeom>
        </p:spPr>
      </p:pic>
      <p:pic>
        <p:nvPicPr>
          <p:cNvPr id="4" name="Picture 3" descr="A person with blue hair&#10;&#10;Description automatically generated with low confidence">
            <a:extLst>
              <a:ext uri="{FF2B5EF4-FFF2-40B4-BE49-F238E27FC236}">
                <a16:creationId xmlns:a16="http://schemas.microsoft.com/office/drawing/2014/main" id="{81B3D762-506D-364C-9D5F-C37DA79FC8F0}"/>
              </a:ext>
            </a:extLst>
          </p:cNvPr>
          <p:cNvPicPr>
            <a:picLocks noChangeAspect="1"/>
          </p:cNvPicPr>
          <p:nvPr/>
        </p:nvPicPr>
        <p:blipFill>
          <a:blip r:embed="rId5"/>
          <a:stretch>
            <a:fillRect/>
          </a:stretch>
        </p:blipFill>
        <p:spPr>
          <a:xfrm>
            <a:off x="6179207" y="1806301"/>
            <a:ext cx="2677510" cy="2677510"/>
          </a:xfrm>
          <a:prstGeom prst="rect">
            <a:avLst/>
          </a:prstGeom>
        </p:spPr>
      </p:pic>
      <p:pic>
        <p:nvPicPr>
          <p:cNvPr id="5" name="Picture 4" descr="A person and person posing for a picture&#10;&#10;Description automatically generated with medium confidence">
            <a:extLst>
              <a:ext uri="{FF2B5EF4-FFF2-40B4-BE49-F238E27FC236}">
                <a16:creationId xmlns:a16="http://schemas.microsoft.com/office/drawing/2014/main" id="{3C32A4F7-FB83-0F48-A81F-634C91BEFC17}"/>
              </a:ext>
            </a:extLst>
          </p:cNvPr>
          <p:cNvPicPr>
            <a:picLocks noChangeAspect="1"/>
          </p:cNvPicPr>
          <p:nvPr/>
        </p:nvPicPr>
        <p:blipFill>
          <a:blip r:embed="rId6"/>
          <a:stretch>
            <a:fillRect/>
          </a:stretch>
        </p:blipFill>
        <p:spPr>
          <a:xfrm>
            <a:off x="9136118" y="1806301"/>
            <a:ext cx="2677510" cy="2677510"/>
          </a:xfrm>
          <a:prstGeom prst="rect">
            <a:avLst/>
          </a:prstGeom>
        </p:spPr>
      </p:pic>
      <p:sp>
        <p:nvSpPr>
          <p:cNvPr id="6" name="Content Placeholder 2">
            <a:extLst>
              <a:ext uri="{FF2B5EF4-FFF2-40B4-BE49-F238E27FC236}">
                <a16:creationId xmlns:a16="http://schemas.microsoft.com/office/drawing/2014/main" id="{7D9DA8CB-7D0B-3740-8E5E-76720BFFA936}"/>
              </a:ext>
            </a:extLst>
          </p:cNvPr>
          <p:cNvSpPr txBox="1">
            <a:spLocks/>
          </p:cNvSpPr>
          <p:nvPr/>
        </p:nvSpPr>
        <p:spPr>
          <a:xfrm>
            <a:off x="0" y="5612524"/>
            <a:ext cx="12192000" cy="5644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en-US" sz="3200"/>
              <a:t>In other words . . . people of all ages!</a:t>
            </a:r>
          </a:p>
        </p:txBody>
      </p:sp>
      <p:sp>
        <p:nvSpPr>
          <p:cNvPr id="7" name="Title 1">
            <a:extLst>
              <a:ext uri="{FF2B5EF4-FFF2-40B4-BE49-F238E27FC236}">
                <a16:creationId xmlns:a16="http://schemas.microsoft.com/office/drawing/2014/main" id="{F5718802-F4AE-7247-A3DB-3C8CF7F5AD1B}"/>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a:latin typeface="Arial" panose="020B0604020202020204" pitchFamily="34" charset="0"/>
                <a:cs typeface="Arial" panose="020B0604020202020204" pitchFamily="34" charset="0"/>
              </a:rPr>
              <a:t>Who You’ll Work With </a:t>
            </a:r>
          </a:p>
        </p:txBody>
      </p:sp>
      <p:sp>
        <p:nvSpPr>
          <p:cNvPr id="9" name="Rectangle 8">
            <a:extLst>
              <a:ext uri="{FF2B5EF4-FFF2-40B4-BE49-F238E27FC236}">
                <a16:creationId xmlns:a16="http://schemas.microsoft.com/office/drawing/2014/main" id="{66DA25DC-0787-8546-880C-A0C0ACEBC0E2}"/>
              </a:ext>
            </a:extLst>
          </p:cNvPr>
          <p:cNvSpPr/>
          <p:nvPr/>
        </p:nvSpPr>
        <p:spPr>
          <a:xfrm>
            <a:off x="265387" y="4678835"/>
            <a:ext cx="2081048" cy="369332"/>
          </a:xfrm>
          <a:prstGeom prst="rect">
            <a:avLst/>
          </a:prstGeom>
        </p:spPr>
        <p:txBody>
          <a:bodyPr wrap="square">
            <a:spAutoFit/>
          </a:bodyPr>
          <a:lstStyle/>
          <a:p>
            <a:pPr algn="ctr"/>
            <a:r>
              <a:rPr lang="en-US"/>
              <a:t>Babies</a:t>
            </a:r>
          </a:p>
        </p:txBody>
      </p:sp>
      <p:sp>
        <p:nvSpPr>
          <p:cNvPr id="10" name="Rectangle 9">
            <a:extLst>
              <a:ext uri="{FF2B5EF4-FFF2-40B4-BE49-F238E27FC236}">
                <a16:creationId xmlns:a16="http://schemas.microsoft.com/office/drawing/2014/main" id="{ED796498-5AFE-3E43-ACB3-82D690357CEB}"/>
              </a:ext>
            </a:extLst>
          </p:cNvPr>
          <p:cNvSpPr/>
          <p:nvPr/>
        </p:nvSpPr>
        <p:spPr>
          <a:xfrm>
            <a:off x="3342290" y="4678835"/>
            <a:ext cx="2557516" cy="369332"/>
          </a:xfrm>
          <a:prstGeom prst="rect">
            <a:avLst/>
          </a:prstGeom>
        </p:spPr>
        <p:txBody>
          <a:bodyPr wrap="square">
            <a:spAutoFit/>
          </a:bodyPr>
          <a:lstStyle/>
          <a:p>
            <a:pPr algn="ctr"/>
            <a:r>
              <a:rPr lang="en-US"/>
              <a:t>Children</a:t>
            </a:r>
          </a:p>
        </p:txBody>
      </p:sp>
      <p:sp>
        <p:nvSpPr>
          <p:cNvPr id="11" name="Rectangle 10">
            <a:extLst>
              <a:ext uri="{FF2B5EF4-FFF2-40B4-BE49-F238E27FC236}">
                <a16:creationId xmlns:a16="http://schemas.microsoft.com/office/drawing/2014/main" id="{E4A1F88B-CDFC-6447-8119-378AC1B0BC74}"/>
              </a:ext>
            </a:extLst>
          </p:cNvPr>
          <p:cNvSpPr/>
          <p:nvPr/>
        </p:nvSpPr>
        <p:spPr>
          <a:xfrm>
            <a:off x="6299199" y="4678835"/>
            <a:ext cx="1899879" cy="369332"/>
          </a:xfrm>
          <a:prstGeom prst="rect">
            <a:avLst/>
          </a:prstGeom>
        </p:spPr>
        <p:txBody>
          <a:bodyPr wrap="square">
            <a:spAutoFit/>
          </a:bodyPr>
          <a:lstStyle/>
          <a:p>
            <a:pPr algn="ctr"/>
            <a:r>
              <a:rPr lang="en-US"/>
              <a:t>Teens</a:t>
            </a:r>
          </a:p>
        </p:txBody>
      </p:sp>
      <p:sp>
        <p:nvSpPr>
          <p:cNvPr id="12" name="Rectangle 11">
            <a:extLst>
              <a:ext uri="{FF2B5EF4-FFF2-40B4-BE49-F238E27FC236}">
                <a16:creationId xmlns:a16="http://schemas.microsoft.com/office/drawing/2014/main" id="{BEACED3A-40EF-4D47-A721-C6C8782BB4CE}"/>
              </a:ext>
            </a:extLst>
          </p:cNvPr>
          <p:cNvSpPr/>
          <p:nvPr/>
        </p:nvSpPr>
        <p:spPr>
          <a:xfrm>
            <a:off x="9876163" y="4678835"/>
            <a:ext cx="889987" cy="369332"/>
          </a:xfrm>
          <a:prstGeom prst="rect">
            <a:avLst/>
          </a:prstGeom>
        </p:spPr>
        <p:txBody>
          <a:bodyPr wrap="none">
            <a:spAutoFit/>
          </a:bodyPr>
          <a:lstStyle/>
          <a:p>
            <a:pPr algn="ctr"/>
            <a:r>
              <a:rPr lang="en-US"/>
              <a:t>Adults </a:t>
            </a:r>
          </a:p>
        </p:txBody>
      </p:sp>
      <p:pic>
        <p:nvPicPr>
          <p:cNvPr id="13" name="Graphic 12">
            <a:extLst>
              <a:ext uri="{FF2B5EF4-FFF2-40B4-BE49-F238E27FC236}">
                <a16:creationId xmlns:a16="http://schemas.microsoft.com/office/drawing/2014/main" id="{BA700DB6-6971-1E47-BF93-1F4C9C1965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6968357" y="0"/>
            <a:ext cx="6705597" cy="969713"/>
          </a:xfrm>
          <a:prstGeom prst="rect">
            <a:avLst/>
          </a:prstGeom>
        </p:spPr>
      </p:pic>
      <p:cxnSp>
        <p:nvCxnSpPr>
          <p:cNvPr id="15" name="Straight Connector 14">
            <a:extLst>
              <a:ext uri="{FF2B5EF4-FFF2-40B4-BE49-F238E27FC236}">
                <a16:creationId xmlns:a16="http://schemas.microsoft.com/office/drawing/2014/main" id="{C77B4110-6106-A944-83BC-14EA4F4B857E}"/>
              </a:ext>
            </a:extLst>
          </p:cNvPr>
          <p:cNvCxnSpPr/>
          <p:nvPr/>
        </p:nvCxnSpPr>
        <p:spPr>
          <a:xfrm>
            <a:off x="998621" y="969713"/>
            <a:ext cx="5300578"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190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0EDB2381-C107-F34A-8BBD-F6A9F29E468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834900" y="0"/>
            <a:ext cx="17626818" cy="2237519"/>
          </a:xfrm>
          <a:prstGeom prst="rect">
            <a:avLst/>
          </a:prstGeom>
        </p:spPr>
      </p:pic>
      <p:sp>
        <p:nvSpPr>
          <p:cNvPr id="16" name="Content Placeholder 2">
            <a:extLst>
              <a:ext uri="{FF2B5EF4-FFF2-40B4-BE49-F238E27FC236}">
                <a16:creationId xmlns:a16="http://schemas.microsoft.com/office/drawing/2014/main" id="{753699BC-0382-5C4B-8E91-1AB4D00DDFF7}"/>
              </a:ext>
            </a:extLst>
          </p:cNvPr>
          <p:cNvSpPr txBox="1">
            <a:spLocks/>
          </p:cNvSpPr>
          <p:nvPr/>
        </p:nvSpPr>
        <p:spPr>
          <a:xfrm>
            <a:off x="1540041" y="3654164"/>
            <a:ext cx="5682916" cy="285321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tx2"/>
                </a:solidFill>
              </a:rPr>
              <a:t>Colleges and universities</a:t>
            </a:r>
          </a:p>
          <a:p>
            <a:r>
              <a:rPr lang="en-US" sz="1800">
                <a:solidFill>
                  <a:schemeClr val="tx2"/>
                </a:solidFill>
              </a:rPr>
              <a:t>Corporations</a:t>
            </a:r>
          </a:p>
          <a:p>
            <a:r>
              <a:rPr lang="en-US" sz="1800">
                <a:solidFill>
                  <a:schemeClr val="tx2"/>
                </a:solidFill>
              </a:rPr>
              <a:t>Health care </a:t>
            </a:r>
          </a:p>
          <a:p>
            <a:r>
              <a:rPr lang="en-US" sz="1800">
                <a:solidFill>
                  <a:schemeClr val="tx2"/>
                </a:solidFill>
              </a:rPr>
              <a:t>Industry</a:t>
            </a:r>
          </a:p>
          <a:p>
            <a:r>
              <a:rPr lang="en-US" sz="1800">
                <a:solidFill>
                  <a:schemeClr val="tx2"/>
                </a:solidFill>
              </a:rPr>
              <a:t>Private practice</a:t>
            </a:r>
          </a:p>
          <a:p>
            <a:r>
              <a:rPr lang="en-US" sz="1800">
                <a:solidFill>
                  <a:schemeClr val="tx2"/>
                </a:solidFill>
              </a:rPr>
              <a:t>Research labs</a:t>
            </a:r>
          </a:p>
          <a:p>
            <a:r>
              <a:rPr lang="en-US" sz="1800">
                <a:solidFill>
                  <a:schemeClr val="tx2"/>
                </a:solidFill>
              </a:rPr>
              <a:t>Schools</a:t>
            </a:r>
          </a:p>
        </p:txBody>
      </p:sp>
      <p:sp>
        <p:nvSpPr>
          <p:cNvPr id="7" name="Title 1">
            <a:extLst>
              <a:ext uri="{FF2B5EF4-FFF2-40B4-BE49-F238E27FC236}">
                <a16:creationId xmlns:a16="http://schemas.microsoft.com/office/drawing/2014/main" id="{F5718802-F4AE-7247-A3DB-3C8CF7F5AD1B}"/>
              </a:ext>
            </a:extLst>
          </p:cNvPr>
          <p:cNvSpPr txBox="1">
            <a:spLocks/>
          </p:cNvSpPr>
          <p:nvPr/>
        </p:nvSpPr>
        <p:spPr>
          <a:xfrm>
            <a:off x="1476573" y="593661"/>
            <a:ext cx="9224211" cy="1325563"/>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Where You’ll Work </a:t>
            </a:r>
            <a:br>
              <a:rPr lang="en-US" sz="3200">
                <a:solidFill>
                  <a:schemeClr val="bg1"/>
                </a:solidFill>
                <a:latin typeface="Arial" panose="020B0604020202020204" pitchFamily="34" charset="0"/>
                <a:cs typeface="Arial" panose="020B0604020202020204" pitchFamily="34" charset="0"/>
              </a:rPr>
            </a:br>
            <a:r>
              <a:rPr lang="en-US" sz="3200">
                <a:solidFill>
                  <a:schemeClr val="bg1"/>
                </a:solidFill>
                <a:latin typeface="Arial" panose="020B0604020202020204" pitchFamily="34" charset="0"/>
                <a:cs typeface="Arial" panose="020B0604020202020204" pitchFamily="34" charset="0"/>
              </a:rPr>
              <a:t>and What You’ll Do</a:t>
            </a:r>
          </a:p>
        </p:txBody>
      </p:sp>
      <p:sp>
        <p:nvSpPr>
          <p:cNvPr id="19" name="Content Placeholder 2">
            <a:extLst>
              <a:ext uri="{FF2B5EF4-FFF2-40B4-BE49-F238E27FC236}">
                <a16:creationId xmlns:a16="http://schemas.microsoft.com/office/drawing/2014/main" id="{034D189F-07AD-E849-A8F1-A2A376556236}"/>
              </a:ext>
            </a:extLst>
          </p:cNvPr>
          <p:cNvSpPr txBox="1">
            <a:spLocks/>
          </p:cNvSpPr>
          <p:nvPr/>
        </p:nvSpPr>
        <p:spPr>
          <a:xfrm>
            <a:off x="5303444" y="3656073"/>
            <a:ext cx="6023620" cy="3272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6E62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6E62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6E62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6E62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Give a baby the opportunity to hear their mom’s voice for the first time</a:t>
            </a:r>
          </a:p>
          <a:p>
            <a:r>
              <a:rPr lang="en-US" sz="1800"/>
              <a:t>Develop groundbreaking research </a:t>
            </a:r>
          </a:p>
          <a:p>
            <a:r>
              <a:rPr lang="en-US" sz="1800"/>
              <a:t>Work with someone to regain their speech after a stroke</a:t>
            </a:r>
          </a:p>
          <a:p>
            <a:r>
              <a:rPr lang="en-US" sz="1800"/>
              <a:t>Help someone with hearing disabilities regain their hearing</a:t>
            </a:r>
          </a:p>
        </p:txBody>
      </p:sp>
      <p:pic>
        <p:nvPicPr>
          <p:cNvPr id="21" name="Graphic 20">
            <a:extLst>
              <a:ext uri="{FF2B5EF4-FFF2-40B4-BE49-F238E27FC236}">
                <a16:creationId xmlns:a16="http://schemas.microsoft.com/office/drawing/2014/main" id="{DCB371E8-1FDE-3648-B8A5-C1ACCBB30D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66899" y="2531037"/>
            <a:ext cx="838200" cy="838200"/>
          </a:xfrm>
          <a:prstGeom prst="rect">
            <a:avLst/>
          </a:prstGeom>
        </p:spPr>
      </p:pic>
    </p:spTree>
    <p:extLst>
      <p:ext uri="{BB962C8B-B14F-4D97-AF65-F5344CB8AC3E}">
        <p14:creationId xmlns:p14="http://schemas.microsoft.com/office/powerpoint/2010/main" val="41789574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7">
            <a:extLst>
              <a:ext uri="{FF2B5EF4-FFF2-40B4-BE49-F238E27FC236}">
                <a16:creationId xmlns:a16="http://schemas.microsoft.com/office/drawing/2014/main" id="{011C287F-FFE5-AE4E-B5D9-0BC7C8DB7904}"/>
              </a:ext>
            </a:extLst>
          </p:cNvPr>
          <p:cNvSpPr>
            <a:spLocks noGrp="1"/>
          </p:cNvSpPr>
          <p:nvPr>
            <p:ph idx="1"/>
          </p:nvPr>
        </p:nvSpPr>
        <p:spPr>
          <a:xfrm>
            <a:off x="8257148" y="2362663"/>
            <a:ext cx="3554437" cy="4621237"/>
          </a:xfrm>
        </p:spPr>
        <p:txBody>
          <a:bodyPr>
            <a:normAutofit/>
          </a:bodyPr>
          <a:lstStyle/>
          <a:p>
            <a:pPr marL="0" indent="0">
              <a:lnSpc>
                <a:spcPct val="100000"/>
              </a:lnSpc>
              <a:buNone/>
            </a:pPr>
            <a:r>
              <a:rPr lang="en-US" sz="1800">
                <a:solidFill>
                  <a:schemeClr val="tx2"/>
                </a:solidFill>
              </a:rPr>
              <a:t>Audiologists</a:t>
            </a:r>
            <a:r>
              <a:rPr lang="en-US" sz="1800">
                <a:solidFill>
                  <a:srgbClr val="6E6259"/>
                </a:solidFill>
              </a:rPr>
              <a:t> are health care professionals who provide patient-centered care in the prevention, identification, diagnosis, and evidence-based treatment of hearing, balance, and other auditory disorders for people of all ages.</a:t>
            </a:r>
            <a:endParaRPr lang="en-US" sz="1800"/>
          </a:p>
        </p:txBody>
      </p:sp>
      <p:sp>
        <p:nvSpPr>
          <p:cNvPr id="2" name="Title 1">
            <a:extLst>
              <a:ext uri="{FF2B5EF4-FFF2-40B4-BE49-F238E27FC236}">
                <a16:creationId xmlns:a16="http://schemas.microsoft.com/office/drawing/2014/main" id="{AB733798-C6B0-6843-98CC-616C3B6A17EB}"/>
              </a:ext>
            </a:extLst>
          </p:cNvPr>
          <p:cNvSpPr>
            <a:spLocks noGrp="1"/>
          </p:cNvSpPr>
          <p:nvPr>
            <p:ph type="title"/>
          </p:nvPr>
        </p:nvSpPr>
        <p:spPr>
          <a:xfrm>
            <a:off x="8162262" y="549920"/>
            <a:ext cx="3932237" cy="1600200"/>
          </a:xfrm>
        </p:spPr>
        <p:txBody>
          <a:bodyPr/>
          <a:lstStyle/>
          <a:p>
            <a:r>
              <a:rPr lang="en-US" sz="3000" dirty="0">
                <a:solidFill>
                  <a:srgbClr val="00778B"/>
                </a:solidFill>
                <a:latin typeface="Arial"/>
                <a:cs typeface="Arial"/>
              </a:rPr>
              <a:t>What is an Audiologist? </a:t>
            </a:r>
            <a:endParaRPr lang="en-US" sz="3000" dirty="0">
              <a:solidFill>
                <a:srgbClr val="00778B"/>
              </a:solidFill>
              <a:latin typeface="Arial" panose="020B0604020202020204" pitchFamily="34" charset="0"/>
              <a:cs typeface="Arial" panose="020B0604020202020204" pitchFamily="34" charset="0"/>
            </a:endParaRPr>
          </a:p>
        </p:txBody>
      </p:sp>
      <p:pic>
        <p:nvPicPr>
          <p:cNvPr id="4" name="Picture 3" descr="A picture containing person&#10;&#10;Description automatically generated">
            <a:extLst>
              <a:ext uri="{FF2B5EF4-FFF2-40B4-BE49-F238E27FC236}">
                <a16:creationId xmlns:a16="http://schemas.microsoft.com/office/drawing/2014/main" id="{7973ADD9-D956-DD45-BC7A-37398A3E309C}"/>
              </a:ext>
            </a:extLst>
          </p:cNvPr>
          <p:cNvPicPr>
            <a:picLocks noChangeAspect="1"/>
          </p:cNvPicPr>
          <p:nvPr/>
        </p:nvPicPr>
        <p:blipFill>
          <a:blip r:embed="rId3"/>
          <a:stretch>
            <a:fillRect/>
          </a:stretch>
        </p:blipFill>
        <p:spPr>
          <a:xfrm>
            <a:off x="-2193393" y="-174033"/>
            <a:ext cx="10809098" cy="7206065"/>
          </a:xfrm>
          <a:prstGeom prst="rect">
            <a:avLst/>
          </a:prstGeom>
        </p:spPr>
      </p:pic>
      <p:sp>
        <p:nvSpPr>
          <p:cNvPr id="7" name="Oval 6">
            <a:extLst>
              <a:ext uri="{FF2B5EF4-FFF2-40B4-BE49-F238E27FC236}">
                <a16:creationId xmlns:a16="http://schemas.microsoft.com/office/drawing/2014/main" id="{5CF2937B-6CFE-4A5B-BBC5-5807C14472F2}"/>
              </a:ext>
            </a:extLst>
          </p:cNvPr>
          <p:cNvSpPr/>
          <p:nvPr/>
        </p:nvSpPr>
        <p:spPr>
          <a:xfrm>
            <a:off x="6494108" y="4704786"/>
            <a:ext cx="2517746" cy="251774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b="1">
              <a:ea typeface="+mn-lt"/>
              <a:cs typeface="+mn-lt"/>
            </a:endParaRPr>
          </a:p>
          <a:p>
            <a:pPr algn="ctr"/>
            <a:r>
              <a:rPr lang="en-US" sz="1200" b="1">
                <a:ea typeface="+mn-lt"/>
                <a:cs typeface="+mn-lt"/>
              </a:rPr>
              <a:t>Hearing loss is the third most common physical condition after arthritis and heart disease.</a:t>
            </a:r>
            <a:r>
              <a:rPr lang="en-US" sz="1200" b="1" baseline="30000">
                <a:ea typeface="+mn-lt"/>
                <a:cs typeface="+mn-lt"/>
              </a:rPr>
              <a:t>*</a:t>
            </a:r>
            <a:endParaRPr lang="en-US">
              <a:cs typeface="Arial"/>
            </a:endParaRPr>
          </a:p>
        </p:txBody>
      </p:sp>
      <p:pic>
        <p:nvPicPr>
          <p:cNvPr id="9" name="Picture 9">
            <a:extLst>
              <a:ext uri="{FF2B5EF4-FFF2-40B4-BE49-F238E27FC236}">
                <a16:creationId xmlns:a16="http://schemas.microsoft.com/office/drawing/2014/main" id="{EDB29748-C1D8-4165-804B-95EA5EE251DE}"/>
              </a:ext>
            </a:extLst>
          </p:cNvPr>
          <p:cNvPicPr>
            <a:picLocks noChangeAspect="1"/>
          </p:cNvPicPr>
          <p:nvPr/>
        </p:nvPicPr>
        <p:blipFill>
          <a:blip r:embed="rId4"/>
          <a:stretch>
            <a:fillRect/>
          </a:stretch>
        </p:blipFill>
        <p:spPr>
          <a:xfrm>
            <a:off x="6799847" y="4959443"/>
            <a:ext cx="2011279" cy="698982"/>
          </a:xfrm>
          <a:prstGeom prst="rect">
            <a:avLst/>
          </a:prstGeom>
        </p:spPr>
      </p:pic>
    </p:spTree>
    <p:extLst>
      <p:ext uri="{BB962C8B-B14F-4D97-AF65-F5344CB8AC3E}">
        <p14:creationId xmlns:p14="http://schemas.microsoft.com/office/powerpoint/2010/main" val="337445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CAA9DFB9-9714-E44B-A301-DEA72A21FAA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29305"/>
          <a:stretch/>
        </p:blipFill>
        <p:spPr>
          <a:xfrm>
            <a:off x="-5434818" y="0"/>
            <a:ext cx="17626818" cy="2237519"/>
          </a:xfrm>
          <a:prstGeom prst="rect">
            <a:avLst/>
          </a:prstGeom>
        </p:spPr>
      </p:pic>
      <p:sp>
        <p:nvSpPr>
          <p:cNvPr id="3" name="Title 1">
            <a:extLst>
              <a:ext uri="{FF2B5EF4-FFF2-40B4-BE49-F238E27FC236}">
                <a16:creationId xmlns:a16="http://schemas.microsoft.com/office/drawing/2014/main" id="{B81658E7-0B3F-254A-82C9-C743B5C6C98F}"/>
              </a:ext>
            </a:extLst>
          </p:cNvPr>
          <p:cNvSpPr txBox="1">
            <a:spLocks/>
          </p:cNvSpPr>
          <p:nvPr/>
        </p:nvSpPr>
        <p:spPr>
          <a:xfrm>
            <a:off x="3810050" y="815388"/>
            <a:ext cx="9200432" cy="1087755"/>
          </a:xfrm>
          <a:prstGeom prst="rect">
            <a:avLst/>
          </a:prstGeom>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sz="3200">
                <a:solidFill>
                  <a:schemeClr val="bg1"/>
                </a:solidFill>
                <a:latin typeface="Arial" panose="020B0604020202020204" pitchFamily="34" charset="0"/>
                <a:cs typeface="Arial" panose="020B0604020202020204" pitchFamily="34" charset="0"/>
              </a:rPr>
              <a:t>Audiologists have a lot of options</a:t>
            </a:r>
          </a:p>
        </p:txBody>
      </p:sp>
      <p:pic>
        <p:nvPicPr>
          <p:cNvPr id="5" name="Graphic 4">
            <a:extLst>
              <a:ext uri="{FF2B5EF4-FFF2-40B4-BE49-F238E27FC236}">
                <a16:creationId xmlns:a16="http://schemas.microsoft.com/office/drawing/2014/main" id="{C87525A8-316B-0D43-A077-30181B74E1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15505" y="661559"/>
            <a:ext cx="914400" cy="914400"/>
          </a:xfrm>
          <a:prstGeom prst="rect">
            <a:avLst/>
          </a:prstGeom>
        </p:spPr>
      </p:pic>
      <p:sp>
        <p:nvSpPr>
          <p:cNvPr id="9" name="Rectangle 8">
            <a:extLst>
              <a:ext uri="{FF2B5EF4-FFF2-40B4-BE49-F238E27FC236}">
                <a16:creationId xmlns:a16="http://schemas.microsoft.com/office/drawing/2014/main" id="{3C693DE8-B2BA-8F42-A391-BBEAB2913C45}"/>
              </a:ext>
            </a:extLst>
          </p:cNvPr>
          <p:cNvSpPr/>
          <p:nvPr/>
        </p:nvSpPr>
        <p:spPr>
          <a:xfrm>
            <a:off x="1415505" y="2780121"/>
            <a:ext cx="8239939" cy="3364960"/>
          </a:xfrm>
          <a:prstGeom prst="rect">
            <a:avLst/>
          </a:prstGeom>
        </p:spPr>
        <p:txBody>
          <a:bodyPr wrap="square">
            <a:spAutoFit/>
          </a:bodyPr>
          <a:lstStyle/>
          <a:p>
            <a:pPr marL="285750" indent="-285750">
              <a:lnSpc>
                <a:spcPct val="150000"/>
              </a:lnSpc>
              <a:buFont typeface="Arial" panose="020B0604020202020204" pitchFamily="34" charset="0"/>
              <a:buChar char="•"/>
            </a:pPr>
            <a:r>
              <a:rPr lang="en-US"/>
              <a:t>Medical team</a:t>
            </a:r>
            <a:r>
              <a:rPr lang="en-US">
                <a:latin typeface="Times New Roman" panose="02020603050405020304" pitchFamily="18" charset="0"/>
                <a:cs typeface="Times New Roman" panose="02020603050405020304" pitchFamily="18" charset="0"/>
              </a:rPr>
              <a:t>−</a:t>
            </a:r>
            <a:r>
              <a:rPr lang="en-US"/>
              <a:t>including medical specialists, speech-language pathologists, educators, engineers, and scientists.</a:t>
            </a:r>
          </a:p>
          <a:p>
            <a:pPr marL="285750" indent="-285750">
              <a:lnSpc>
                <a:spcPct val="150000"/>
              </a:lnSpc>
              <a:buFont typeface="Arial" panose="020B0604020202020204" pitchFamily="34" charset="0"/>
              <a:buChar char="•"/>
            </a:pPr>
            <a:r>
              <a:rPr lang="en-US"/>
              <a:t>Clinic or private practice serving clients with hearing loss.</a:t>
            </a:r>
          </a:p>
          <a:p>
            <a:pPr marL="285750" indent="-285750">
              <a:lnSpc>
                <a:spcPct val="150000"/>
              </a:lnSpc>
              <a:buFont typeface="Arial" panose="020B0604020202020204" pitchFamily="34" charset="0"/>
              <a:buChar char="•"/>
            </a:pPr>
            <a:r>
              <a:rPr lang="en-US"/>
              <a:t>College professor to train the next generation of clinicians.</a:t>
            </a:r>
          </a:p>
          <a:p>
            <a:pPr marL="285750" indent="-285750">
              <a:lnSpc>
                <a:spcPct val="150000"/>
              </a:lnSpc>
              <a:buFont typeface="Arial" panose="020B0604020202020204" pitchFamily="34" charset="0"/>
              <a:buChar char="•"/>
            </a:pPr>
            <a:r>
              <a:rPr lang="en-US"/>
              <a:t>Develop leading research that changes the ability to communicate.</a:t>
            </a:r>
          </a:p>
          <a:p>
            <a:pPr marL="285750" indent="-285750">
              <a:lnSpc>
                <a:spcPct val="150000"/>
              </a:lnSpc>
              <a:buFont typeface="Arial" panose="020B0604020202020204" pitchFamily="34" charset="0"/>
              <a:buChar char="•"/>
            </a:pPr>
            <a:r>
              <a:rPr lang="en-US"/>
              <a:t>Educate other audiologists on technology and testing equipment.</a:t>
            </a:r>
          </a:p>
          <a:p>
            <a:pPr marL="285750" indent="-285750">
              <a:lnSpc>
                <a:spcPct val="150000"/>
              </a:lnSpc>
              <a:buFont typeface="Arial" panose="020B0604020202020204" pitchFamily="34" charset="0"/>
              <a:buChar char="•"/>
            </a:pPr>
            <a:r>
              <a:rPr lang="en-US"/>
              <a:t>Develop programs to protect people’s hearing in the workplace.</a:t>
            </a:r>
          </a:p>
          <a:p>
            <a:pPr marL="285750" indent="-285750">
              <a:lnSpc>
                <a:spcPct val="150000"/>
              </a:lnSpc>
              <a:buFont typeface="Arial" panose="020B0604020202020204" pitchFamily="34" charset="0"/>
              <a:buChar char="•"/>
            </a:pPr>
            <a:endParaRPr lang="en-US"/>
          </a:p>
        </p:txBody>
      </p:sp>
    </p:spTree>
    <p:extLst>
      <p:ext uri="{BB962C8B-B14F-4D97-AF65-F5344CB8AC3E}">
        <p14:creationId xmlns:p14="http://schemas.microsoft.com/office/powerpoint/2010/main" val="425855684"/>
      </p:ext>
    </p:extLst>
  </p:cSld>
  <p:clrMapOvr>
    <a:masterClrMapping/>
  </p:clrMapOvr>
</p:sld>
</file>

<file path=ppt/theme/theme1.xml><?xml version="1.0" encoding="utf-8"?>
<a:theme xmlns:a="http://schemas.openxmlformats.org/drawingml/2006/main" name="Office Theme">
  <a:themeElements>
    <a:clrScheme name="ASHA Branding Color_Update">
      <a:dk1>
        <a:srgbClr val="6E6159"/>
      </a:dk1>
      <a:lt1>
        <a:srgbClr val="FFFFFF"/>
      </a:lt1>
      <a:dk2>
        <a:srgbClr val="00778B"/>
      </a:dk2>
      <a:lt2>
        <a:srgbClr val="D7D2CB"/>
      </a:lt2>
      <a:accent1>
        <a:srgbClr val="991E66"/>
      </a:accent1>
      <a:accent2>
        <a:srgbClr val="ED8B00"/>
      </a:accent2>
      <a:accent3>
        <a:srgbClr val="BFB8AF"/>
      </a:accent3>
      <a:accent4>
        <a:srgbClr val="D1340F"/>
      </a:accent4>
      <a:accent5>
        <a:srgbClr val="151F6D"/>
      </a:accent5>
      <a:accent6>
        <a:srgbClr val="BFB8AF"/>
      </a:accent6>
      <a:hlink>
        <a:srgbClr val="6CACE3"/>
      </a:hlink>
      <a:folHlink>
        <a:srgbClr val="007C9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6C17115-4C59-E14A-BF24-B7CB12C826BC}" vid="{ADCCB190-45F4-4D42-8142-D19C8CE6D2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d826079-b86a-45e1-ab8d-19ab557e1ede">
      <UserInfo>
        <DisplayName>Michael Shapiro</DisplayName>
        <AccountId>224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2DC8691F53B9C4691F26F7BDDBA5C1E" ma:contentTypeVersion="4" ma:contentTypeDescription="Create a new document." ma:contentTypeScope="" ma:versionID="c784fed7a0c4c04fa6ab7cce7ceae99e">
  <xsd:schema xmlns:xsd="http://www.w3.org/2001/XMLSchema" xmlns:xs="http://www.w3.org/2001/XMLSchema" xmlns:p="http://schemas.microsoft.com/office/2006/metadata/properties" xmlns:ns2="b62500f0-5aae-4b9f-80b9-491368a21246" xmlns:ns3="3d826079-b86a-45e1-ab8d-19ab557e1ede" targetNamespace="http://schemas.microsoft.com/office/2006/metadata/properties" ma:root="true" ma:fieldsID="3836b64435d3685bc13783f88801ee31" ns2:_="" ns3:_="">
    <xsd:import namespace="b62500f0-5aae-4b9f-80b9-491368a21246"/>
    <xsd:import namespace="3d826079-b86a-45e1-ab8d-19ab557e1ed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2500f0-5aae-4b9f-80b9-491368a212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826079-b86a-45e1-ab8d-19ab557e1ed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3E4279D-49BA-4D9B-BC84-4556AB324FF9}">
  <ds:schemaRefs>
    <ds:schemaRef ds:uri="3d826079-b86a-45e1-ab8d-19ab557e1ede"/>
    <ds:schemaRef ds:uri="b62500f0-5aae-4b9f-80b9-491368a2124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B461FCE-B9B8-4A5D-B563-237DDBA8CE62}">
  <ds:schemaRefs>
    <ds:schemaRef ds:uri="3d826079-b86a-45e1-ab8d-19ab557e1ede"/>
    <ds:schemaRef ds:uri="b62500f0-5aae-4b9f-80b9-491368a212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5EA0953-5EF0-46B6-A383-AD6520B2F15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ASHATemplate_2018</Template>
  <TotalTime>0</TotalTime>
  <Words>3125</Words>
  <Application>Microsoft Office PowerPoint</Application>
  <PresentationFormat>Widescreen</PresentationFormat>
  <Paragraphs>260</Paragraphs>
  <Slides>32</Slides>
  <Notes>30</Notes>
  <HiddenSlides>0</HiddenSlides>
  <MMClips>4</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PowerPoint Presentation</vt:lpstr>
      <vt:lpstr>PowerPoint Presentation</vt:lpstr>
      <vt:lpstr>PowerPoint Presentation</vt:lpstr>
      <vt:lpstr>Picture Yourself Making a Difference</vt:lpstr>
      <vt:lpstr>PowerPoint Presentation</vt:lpstr>
      <vt:lpstr>PowerPoint Presentation</vt:lpstr>
      <vt:lpstr>PowerPoint Presentation</vt:lpstr>
      <vt:lpstr>What is an Audiologist? </vt:lpstr>
      <vt:lpstr>PowerPoint Presentation</vt:lpstr>
      <vt:lpstr>PowerPoint Presentation</vt:lpstr>
      <vt:lpstr>Salary Information for Audiologists</vt:lpstr>
      <vt:lpstr>PowerPoint Presentation</vt:lpstr>
      <vt:lpstr>PowerPoint Presentation</vt:lpstr>
      <vt:lpstr>What is a  speech-language pathologist?</vt:lpstr>
      <vt:lpstr>PowerPoint Presentation</vt:lpstr>
      <vt:lpstr>PowerPoint Presentation</vt:lpstr>
      <vt:lpstr>PowerPoint Presentation</vt:lpstr>
      <vt:lpstr>PowerPoint Presentation</vt:lpstr>
      <vt:lpstr>PowerPoint Presentation</vt:lpstr>
      <vt:lpstr>PowerPoint Presentation</vt:lpstr>
      <vt:lpstr>What is a speech, language, and hearing scientist?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Use This Template</dc:title>
  <dc:creator>Melanie Johnson</dc:creator>
  <cp:lastModifiedBy>Melanie Johnson</cp:lastModifiedBy>
  <cp:revision>15</cp:revision>
  <cp:lastPrinted>2018-08-17T15:36:34Z</cp:lastPrinted>
  <dcterms:created xsi:type="dcterms:W3CDTF">2021-08-15T23:34:01Z</dcterms:created>
  <dcterms:modified xsi:type="dcterms:W3CDTF">2022-04-15T19:16:00Z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0x01010042DC8691F53B9C4691F26F7BDDBA5C1E</vt:lpwstr>
  </property>
</Properties>
</file>