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7" r:id="rId5"/>
    <p:sldId id="277" r:id="rId6"/>
    <p:sldId id="261" r:id="rId7"/>
    <p:sldId id="282" r:id="rId8"/>
    <p:sldId id="1202" r:id="rId9"/>
    <p:sldId id="1197" r:id="rId10"/>
    <p:sldId id="1219" r:id="rId11"/>
    <p:sldId id="275" r:id="rId12"/>
    <p:sldId id="1220" r:id="rId13"/>
    <p:sldId id="1221" r:id="rId14"/>
    <p:sldId id="262" r:id="rId15"/>
    <p:sldId id="267" r:id="rId16"/>
    <p:sldId id="279" r:id="rId17"/>
    <p:sldId id="2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0ED"/>
    <a:srgbClr val="6E6259"/>
    <a:srgbClr val="00778B"/>
    <a:srgbClr val="D7D2CB"/>
    <a:srgbClr val="6CACE4"/>
    <a:srgbClr val="93C90E"/>
    <a:srgbClr val="F4DA40"/>
    <a:srgbClr val="991E66"/>
    <a:srgbClr val="BFB8AF"/>
    <a:srgbClr val="151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2F7F5F-5F50-C548-8049-66FFC46F56E3}" v="5" dt="2021-04-30T20:03:28.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14"/>
    <p:restoredTop sz="86497"/>
  </p:normalViewPr>
  <p:slideViewPr>
    <p:cSldViewPr snapToGrid="0" snapToObjects="1">
      <p:cViewPr varScale="1">
        <p:scale>
          <a:sx n="117" d="100"/>
          <a:sy n="117" d="100"/>
        </p:scale>
        <p:origin x="208" y="41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i Jones" userId="67246b15-4f6a-4126-8e07-448d28ffcbd6" providerId="ADAL" clId="{932F7F5F-5F50-C548-8049-66FFC46F56E3}"/>
    <pc:docChg chg="custSel modSld">
      <pc:chgData name="Jeremi Jones" userId="67246b15-4f6a-4126-8e07-448d28ffcbd6" providerId="ADAL" clId="{932F7F5F-5F50-C548-8049-66FFC46F56E3}" dt="2021-04-30T20:03:28.375" v="54" actId="20577"/>
      <pc:docMkLst>
        <pc:docMk/>
      </pc:docMkLst>
      <pc:sldChg chg="addSp delSp modSp mod">
        <pc:chgData name="Jeremi Jones" userId="67246b15-4f6a-4126-8e07-448d28ffcbd6" providerId="ADAL" clId="{932F7F5F-5F50-C548-8049-66FFC46F56E3}" dt="2021-04-30T20:00:54.278" v="53" actId="18131"/>
        <pc:sldMkLst>
          <pc:docMk/>
          <pc:sldMk cId="1801475997" sldId="261"/>
        </pc:sldMkLst>
        <pc:spChg chg="mod">
          <ac:chgData name="Jeremi Jones" userId="67246b15-4f6a-4126-8e07-448d28ffcbd6" providerId="ADAL" clId="{932F7F5F-5F50-C548-8049-66FFC46F56E3}" dt="2021-04-30T19:58:11.388" v="37" actId="20577"/>
          <ac:spMkLst>
            <pc:docMk/>
            <pc:sldMk cId="1801475997" sldId="261"/>
            <ac:spMk id="2" creationId="{28766E65-1936-9942-B70C-F5EB1151D8AB}"/>
          </ac:spMkLst>
        </pc:spChg>
        <pc:spChg chg="add del mod">
          <ac:chgData name="Jeremi Jones" userId="67246b15-4f6a-4126-8e07-448d28ffcbd6" providerId="ADAL" clId="{932F7F5F-5F50-C548-8049-66FFC46F56E3}" dt="2021-04-30T19:58:27.047" v="39"/>
          <ac:spMkLst>
            <pc:docMk/>
            <pc:sldMk cId="1801475997" sldId="261"/>
            <ac:spMk id="8" creationId="{5A860FB6-D50E-204E-8433-7426A331168A}"/>
          </ac:spMkLst>
        </pc:spChg>
        <pc:spChg chg="del">
          <ac:chgData name="Jeremi Jones" userId="67246b15-4f6a-4126-8e07-448d28ffcbd6" providerId="ADAL" clId="{932F7F5F-5F50-C548-8049-66FFC46F56E3}" dt="2021-04-30T20:00:05.701" v="47" actId="478"/>
          <ac:spMkLst>
            <pc:docMk/>
            <pc:sldMk cId="1801475997" sldId="261"/>
            <ac:spMk id="9" creationId="{640407C9-5439-134E-AC8D-1B99B9FEEFB3}"/>
          </ac:spMkLst>
        </pc:spChg>
        <pc:spChg chg="del">
          <ac:chgData name="Jeremi Jones" userId="67246b15-4f6a-4126-8e07-448d28ffcbd6" providerId="ADAL" clId="{932F7F5F-5F50-C548-8049-66FFC46F56E3}" dt="2021-04-30T20:00:09.705" v="50" actId="478"/>
          <ac:spMkLst>
            <pc:docMk/>
            <pc:sldMk cId="1801475997" sldId="261"/>
            <ac:spMk id="10" creationId="{846928D9-B012-C649-AFAC-A72EEF561C1A}"/>
          </ac:spMkLst>
        </pc:spChg>
        <pc:spChg chg="del mod">
          <ac:chgData name="Jeremi Jones" userId="67246b15-4f6a-4126-8e07-448d28ffcbd6" providerId="ADAL" clId="{932F7F5F-5F50-C548-8049-66FFC46F56E3}" dt="2021-04-30T20:00:08.085" v="49" actId="478"/>
          <ac:spMkLst>
            <pc:docMk/>
            <pc:sldMk cId="1801475997" sldId="261"/>
            <ac:spMk id="11" creationId="{1F090D87-C08B-6047-B3B0-DCB5C1F2EC53}"/>
          </ac:spMkLst>
        </pc:spChg>
        <pc:picChg chg="del">
          <ac:chgData name="Jeremi Jones" userId="67246b15-4f6a-4126-8e07-448d28ffcbd6" providerId="ADAL" clId="{932F7F5F-5F50-C548-8049-66FFC46F56E3}" dt="2021-04-30T19:57:01.098" v="6" actId="478"/>
          <ac:picMkLst>
            <pc:docMk/>
            <pc:sldMk cId="1801475997" sldId="261"/>
            <ac:picMk id="5" creationId="{23A977C8-D315-5E40-9425-A934F7CDD494}"/>
          </ac:picMkLst>
        </pc:picChg>
        <pc:picChg chg="add mod modCrop">
          <ac:chgData name="Jeremi Jones" userId="67246b15-4f6a-4126-8e07-448d28ffcbd6" providerId="ADAL" clId="{932F7F5F-5F50-C548-8049-66FFC46F56E3}" dt="2021-04-30T20:00:54.278" v="53" actId="18131"/>
          <ac:picMkLst>
            <pc:docMk/>
            <pc:sldMk cId="1801475997" sldId="261"/>
            <ac:picMk id="6" creationId="{3447ED80-2C39-3E4B-8D6E-B1A25B543393}"/>
          </ac:picMkLst>
        </pc:picChg>
      </pc:sldChg>
      <pc:sldChg chg="delSp mod">
        <pc:chgData name="Jeremi Jones" userId="67246b15-4f6a-4126-8e07-448d28ffcbd6" providerId="ADAL" clId="{932F7F5F-5F50-C548-8049-66FFC46F56E3}" dt="2021-04-30T19:59:49.737" v="44" actId="478"/>
        <pc:sldMkLst>
          <pc:docMk/>
          <pc:sldMk cId="0" sldId="275"/>
        </pc:sldMkLst>
        <pc:spChg chg="del">
          <ac:chgData name="Jeremi Jones" userId="67246b15-4f6a-4126-8e07-448d28ffcbd6" providerId="ADAL" clId="{932F7F5F-5F50-C548-8049-66FFC46F56E3}" dt="2021-04-30T19:59:49.737" v="44" actId="478"/>
          <ac:spMkLst>
            <pc:docMk/>
            <pc:sldMk cId="0" sldId="275"/>
            <ac:spMk id="5" creationId="{00000000-0000-0000-0000-000000000000}"/>
          </ac:spMkLst>
        </pc:spChg>
      </pc:sldChg>
      <pc:sldChg chg="modSp mod">
        <pc:chgData name="Jeremi Jones" userId="67246b15-4f6a-4126-8e07-448d28ffcbd6" providerId="ADAL" clId="{932F7F5F-5F50-C548-8049-66FFC46F56E3}" dt="2021-04-30T20:03:28.375" v="54" actId="20577"/>
        <pc:sldMkLst>
          <pc:docMk/>
          <pc:sldMk cId="1770126209" sldId="281"/>
        </pc:sldMkLst>
        <pc:spChg chg="mod">
          <ac:chgData name="Jeremi Jones" userId="67246b15-4f6a-4126-8e07-448d28ffcbd6" providerId="ADAL" clId="{932F7F5F-5F50-C548-8049-66FFC46F56E3}" dt="2021-04-30T20:03:28.375" v="54" actId="20577"/>
          <ac:spMkLst>
            <pc:docMk/>
            <pc:sldMk cId="1770126209" sldId="281"/>
            <ac:spMk id="3" creationId="{B98042C2-D910-7444-92D4-8ADD97555893}"/>
          </ac:spMkLst>
        </pc:spChg>
      </pc:sldChg>
      <pc:sldChg chg="delSp mod">
        <pc:chgData name="Jeremi Jones" userId="67246b15-4f6a-4126-8e07-448d28ffcbd6" providerId="ADAL" clId="{932F7F5F-5F50-C548-8049-66FFC46F56E3}" dt="2021-04-30T19:58:29.636" v="40" actId="478"/>
        <pc:sldMkLst>
          <pc:docMk/>
          <pc:sldMk cId="1609370794" sldId="282"/>
        </pc:sldMkLst>
        <pc:spChg chg="del">
          <ac:chgData name="Jeremi Jones" userId="67246b15-4f6a-4126-8e07-448d28ffcbd6" providerId="ADAL" clId="{932F7F5F-5F50-C548-8049-66FFC46F56E3}" dt="2021-04-30T19:58:29.636" v="40" actId="478"/>
          <ac:spMkLst>
            <pc:docMk/>
            <pc:sldMk cId="1609370794" sldId="282"/>
            <ac:spMk id="11" creationId="{B96F3742-CD4F-8E4B-BC1E-4414ABC63BB5}"/>
          </ac:spMkLst>
        </pc:spChg>
      </pc:sldChg>
      <pc:sldChg chg="delSp mod">
        <pc:chgData name="Jeremi Jones" userId="67246b15-4f6a-4126-8e07-448d28ffcbd6" providerId="ADAL" clId="{932F7F5F-5F50-C548-8049-66FFC46F56E3}" dt="2021-04-30T19:58:36.396" v="42" actId="478"/>
        <pc:sldMkLst>
          <pc:docMk/>
          <pc:sldMk cId="0" sldId="1197"/>
        </pc:sldMkLst>
        <pc:spChg chg="del">
          <ac:chgData name="Jeremi Jones" userId="67246b15-4f6a-4126-8e07-448d28ffcbd6" providerId="ADAL" clId="{932F7F5F-5F50-C548-8049-66FFC46F56E3}" dt="2021-04-30T19:58:36.396" v="42" actId="478"/>
          <ac:spMkLst>
            <pc:docMk/>
            <pc:sldMk cId="0" sldId="1197"/>
            <ac:spMk id="5" creationId="{00000000-0000-0000-0000-000000000000}"/>
          </ac:spMkLst>
        </pc:spChg>
      </pc:sldChg>
      <pc:sldChg chg="delSp mod">
        <pc:chgData name="Jeremi Jones" userId="67246b15-4f6a-4126-8e07-448d28ffcbd6" providerId="ADAL" clId="{932F7F5F-5F50-C548-8049-66FFC46F56E3}" dt="2021-04-30T19:58:34.135" v="41" actId="478"/>
        <pc:sldMkLst>
          <pc:docMk/>
          <pc:sldMk cId="0" sldId="1202"/>
        </pc:sldMkLst>
        <pc:spChg chg="del">
          <ac:chgData name="Jeremi Jones" userId="67246b15-4f6a-4126-8e07-448d28ffcbd6" providerId="ADAL" clId="{932F7F5F-5F50-C548-8049-66FFC46F56E3}" dt="2021-04-30T19:58:34.135" v="41" actId="478"/>
          <ac:spMkLst>
            <pc:docMk/>
            <pc:sldMk cId="0" sldId="1202"/>
            <ac:spMk id="5" creationId="{00000000-0000-0000-0000-000000000000}"/>
          </ac:spMkLst>
        </pc:spChg>
      </pc:sldChg>
      <pc:sldChg chg="delSp mod">
        <pc:chgData name="Jeremi Jones" userId="67246b15-4f6a-4126-8e07-448d28ffcbd6" providerId="ADAL" clId="{932F7F5F-5F50-C548-8049-66FFC46F56E3}" dt="2021-04-30T19:59:45.699" v="43" actId="478"/>
        <pc:sldMkLst>
          <pc:docMk/>
          <pc:sldMk cId="2141535193" sldId="1219"/>
        </pc:sldMkLst>
        <pc:spChg chg="del">
          <ac:chgData name="Jeremi Jones" userId="67246b15-4f6a-4126-8e07-448d28ffcbd6" providerId="ADAL" clId="{932F7F5F-5F50-C548-8049-66FFC46F56E3}" dt="2021-04-30T19:59:45.699" v="43" actId="478"/>
          <ac:spMkLst>
            <pc:docMk/>
            <pc:sldMk cId="2141535193" sldId="1219"/>
            <ac:spMk id="5" creationId="{00000000-0000-0000-0000-000000000000}"/>
          </ac:spMkLst>
        </pc:spChg>
      </pc:sldChg>
      <pc:sldChg chg="delSp mod">
        <pc:chgData name="Jeremi Jones" userId="67246b15-4f6a-4126-8e07-448d28ffcbd6" providerId="ADAL" clId="{932F7F5F-5F50-C548-8049-66FFC46F56E3}" dt="2021-04-30T19:59:56.115" v="45" actId="478"/>
        <pc:sldMkLst>
          <pc:docMk/>
          <pc:sldMk cId="0" sldId="1220"/>
        </pc:sldMkLst>
        <pc:spChg chg="del">
          <ac:chgData name="Jeremi Jones" userId="67246b15-4f6a-4126-8e07-448d28ffcbd6" providerId="ADAL" clId="{932F7F5F-5F50-C548-8049-66FFC46F56E3}" dt="2021-04-30T19:59:56.115" v="45" actId="478"/>
          <ac:spMkLst>
            <pc:docMk/>
            <pc:sldMk cId="0" sldId="1220"/>
            <ac:spMk id="5" creationId="{00000000-0000-0000-0000-000000000000}"/>
          </ac:spMkLst>
        </pc:spChg>
      </pc:sldChg>
      <pc:sldChg chg="delSp mod">
        <pc:chgData name="Jeremi Jones" userId="67246b15-4f6a-4126-8e07-448d28ffcbd6" providerId="ADAL" clId="{932F7F5F-5F50-C548-8049-66FFC46F56E3}" dt="2021-04-30T20:00:01.009" v="46" actId="478"/>
        <pc:sldMkLst>
          <pc:docMk/>
          <pc:sldMk cId="839495901" sldId="1221"/>
        </pc:sldMkLst>
        <pc:spChg chg="del">
          <ac:chgData name="Jeremi Jones" userId="67246b15-4f6a-4126-8e07-448d28ffcbd6" providerId="ADAL" clId="{932F7F5F-5F50-C548-8049-66FFC46F56E3}" dt="2021-04-30T20:00:01.009" v="46" actId="478"/>
          <ac:spMkLst>
            <pc:docMk/>
            <pc:sldMk cId="839495901" sldId="1221"/>
            <ac:spMk id="5"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All</c:v>
                </c:pt>
              </c:strCache>
            </c:strRef>
          </c:tx>
          <c:dPt>
            <c:idx val="0"/>
            <c:bubble3D val="0"/>
            <c:spPr>
              <a:solidFill>
                <a:srgbClr val="7C64C3"/>
              </a:solidFill>
            </c:spPr>
            <c:extLst>
              <c:ext xmlns:c16="http://schemas.microsoft.com/office/drawing/2014/chart" uri="{C3380CC4-5D6E-409C-BE32-E72D297353CC}">
                <c16:uniqueId val="{00000001-F2C9-7F4B-B79E-898570D0DBA1}"/>
              </c:ext>
            </c:extLst>
          </c:dPt>
          <c:dPt>
            <c:idx val="1"/>
            <c:bubble3D val="0"/>
            <c:spPr>
              <a:solidFill>
                <a:srgbClr val="F372A1"/>
              </a:solidFill>
            </c:spPr>
            <c:extLst>
              <c:ext xmlns:c16="http://schemas.microsoft.com/office/drawing/2014/chart" uri="{C3380CC4-5D6E-409C-BE32-E72D297353CC}">
                <c16:uniqueId val="{00000003-F2C9-7F4B-B79E-898570D0DBA1}"/>
              </c:ext>
            </c:extLst>
          </c:dPt>
          <c:dPt>
            <c:idx val="2"/>
            <c:bubble3D val="0"/>
            <c:spPr>
              <a:solidFill>
                <a:srgbClr val="29CDCA"/>
              </a:solidFill>
            </c:spPr>
            <c:extLst>
              <c:ext xmlns:c16="http://schemas.microsoft.com/office/drawing/2014/chart" uri="{C3380CC4-5D6E-409C-BE32-E72D297353CC}">
                <c16:uniqueId val="{00000005-F2C9-7F4B-B79E-898570D0DBA1}"/>
              </c:ext>
            </c:extLst>
          </c:dPt>
          <c:dPt>
            <c:idx val="3"/>
            <c:bubble3D val="0"/>
            <c:spPr>
              <a:solidFill>
                <a:srgbClr val="AE61C4"/>
              </a:solidFill>
            </c:spPr>
            <c:extLst>
              <c:ext xmlns:c16="http://schemas.microsoft.com/office/drawing/2014/chart" uri="{C3380CC4-5D6E-409C-BE32-E72D297353CC}">
                <c16:uniqueId val="{00000007-F2C9-7F4B-B79E-898570D0DBA1}"/>
              </c:ext>
            </c:extLst>
          </c:dPt>
          <c:dPt>
            <c:idx val="4"/>
            <c:bubble3D val="0"/>
            <c:spPr>
              <a:solidFill>
                <a:srgbClr val="FF6352"/>
              </a:solidFill>
            </c:spPr>
            <c:extLst>
              <c:ext xmlns:c16="http://schemas.microsoft.com/office/drawing/2014/chart" uri="{C3380CC4-5D6E-409C-BE32-E72D297353CC}">
                <c16:uniqueId val="{00000009-F2C9-7F4B-B79E-898570D0DBA1}"/>
              </c:ext>
            </c:extLst>
          </c:dPt>
          <c:dLbls>
            <c:dLbl>
              <c:idx val="3"/>
              <c:layout>
                <c:manualLayout>
                  <c:x val="0.01"/>
                  <c:y val="2.06855791962174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2C9-7F4B-B79E-898570D0DBA1}"/>
                </c:ext>
              </c:extLst>
            </c:dLbl>
            <c:dLbl>
              <c:idx val="4"/>
              <c:layout>
                <c:manualLayout>
                  <c:x val="5.0000000000000001E-3"/>
                  <c:y val="-4.7281323877068557E-2"/>
                </c:manualLayout>
              </c:layout>
              <c:showLegendKey val="0"/>
              <c:showVal val="1"/>
              <c:showCatName val="0"/>
              <c:showSerName val="0"/>
              <c:showPercent val="0"/>
              <c:showBubbleSize val="0"/>
              <c:extLst>
                <c:ext xmlns:c15="http://schemas.microsoft.com/office/drawing/2012/chart" uri="{CE6537A1-D6FC-4f65-9D91-7224C49458BB}">
                  <c15:layout>
                    <c:manualLayout>
                      <c:w val="5.6894400699912508E-2"/>
                      <c:h val="0.10986997635933807"/>
                    </c:manualLayout>
                  </c15:layout>
                </c:ext>
                <c:ext xmlns:c16="http://schemas.microsoft.com/office/drawing/2014/chart" uri="{C3380CC4-5D6E-409C-BE32-E72D297353CC}">
                  <c16:uniqueId val="{00000009-F2C9-7F4B-B79E-898570D0DBA1}"/>
                </c:ext>
              </c:extLst>
            </c:dLbl>
            <c:spPr>
              <a:noFill/>
              <a:ln>
                <a:noFill/>
              </a:ln>
              <a:effectLst/>
            </c:spPr>
            <c:txPr>
              <a:bodyPr/>
              <a:lstStyle/>
              <a:p>
                <a:pPr>
                  <a:defRPr sz="2800">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Extremely important</c:v>
                </c:pt>
                <c:pt idx="1">
                  <c:v>Very important</c:v>
                </c:pt>
                <c:pt idx="2">
                  <c:v>Somewhat important</c:v>
                </c:pt>
                <c:pt idx="3">
                  <c:v>Not very important</c:v>
                </c:pt>
                <c:pt idx="4">
                  <c:v>Not important at all</c:v>
                </c:pt>
              </c:strCache>
            </c:strRef>
          </c:cat>
          <c:val>
            <c:numRef>
              <c:f>Sheet1!$B$2:$B$6</c:f>
              <c:numCache>
                <c:formatCode>0%</c:formatCode>
                <c:ptCount val="5"/>
                <c:pt idx="0">
                  <c:v>0.42458290602100002</c:v>
                </c:pt>
                <c:pt idx="1">
                  <c:v>0.37534112938399999</c:v>
                </c:pt>
                <c:pt idx="2">
                  <c:v>0.16227658948400001</c:v>
                </c:pt>
                <c:pt idx="3">
                  <c:v>2.1235492629199999E-2</c:v>
                </c:pt>
                <c:pt idx="4">
                  <c:v>1.6563882481500002E-2</c:v>
                </c:pt>
              </c:numCache>
            </c:numRef>
          </c:val>
          <c:extLst>
            <c:ext xmlns:c16="http://schemas.microsoft.com/office/drawing/2014/chart" uri="{C3380CC4-5D6E-409C-BE32-E72D297353CC}">
              <c16:uniqueId val="{0000000A-F2C9-7F4B-B79E-898570D0DBA1}"/>
            </c:ext>
          </c:extLst>
        </c:ser>
        <c:dLbls>
          <c:showLegendKey val="0"/>
          <c:showVal val="0"/>
          <c:showCatName val="0"/>
          <c:showSerName val="0"/>
          <c:showPercent val="0"/>
          <c:showBubbleSize val="0"/>
          <c:showLeaderLines val="1"/>
        </c:dLbls>
        <c:firstSliceAng val="0"/>
        <c:holeSize val="50"/>
      </c:doughnutChart>
    </c:plotArea>
    <c:legend>
      <c:legendPos val="t"/>
      <c:layout>
        <c:manualLayout>
          <c:xMode val="edge"/>
          <c:yMode val="edge"/>
          <c:x val="0.13962195975503061"/>
          <c:y val="0.29255319148936171"/>
          <c:w val="0.15742265966754154"/>
          <c:h val="0.55704356769233632"/>
        </c:manualLayout>
      </c:layout>
      <c:overlay val="0"/>
      <c:txPr>
        <a:bodyPr/>
        <a:lstStyle/>
        <a:p>
          <a:pPr>
            <a:defRPr sz="1200"/>
          </a:pPr>
          <a:endParaRPr lang="en-US"/>
        </a:p>
      </c:txPr>
    </c:legend>
    <c:plotVisOnly val="1"/>
    <c:dispBlanksAs val="gap"/>
    <c:showDLblsOverMax val="0"/>
  </c:chart>
  <c:txPr>
    <a:bodyPr/>
    <a:lstStyle/>
    <a:p>
      <a:pPr>
        <a:defRPr sz="1200">
          <a:solidFill>
            <a:schemeClr val="tx2"/>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manualLayout>
          <c:layoutTarget val="inner"/>
          <c:xMode val="edge"/>
          <c:yMode val="edge"/>
          <c:x val="0.39447436570428696"/>
          <c:y val="0.14868463915414831"/>
          <c:w val="0.29105126859142599"/>
          <c:h val="0.7740725228495372"/>
        </c:manualLayout>
      </c:layout>
      <c:doughnutChart>
        <c:varyColors val="1"/>
        <c:ser>
          <c:idx val="0"/>
          <c:order val="0"/>
          <c:tx>
            <c:strRef>
              <c:f>Sheet1!$B$1</c:f>
              <c:strCache>
                <c:ptCount val="1"/>
                <c:pt idx="0">
                  <c:v>All</c:v>
                </c:pt>
              </c:strCache>
            </c:strRef>
          </c:tx>
          <c:dPt>
            <c:idx val="0"/>
            <c:bubble3D val="0"/>
            <c:spPr>
              <a:solidFill>
                <a:srgbClr val="7C64C3"/>
              </a:solidFill>
            </c:spPr>
            <c:extLst>
              <c:ext xmlns:c16="http://schemas.microsoft.com/office/drawing/2014/chart" uri="{C3380CC4-5D6E-409C-BE32-E72D297353CC}">
                <c16:uniqueId val="{00000001-7703-46DA-8739-180528508862}"/>
              </c:ext>
            </c:extLst>
          </c:dPt>
          <c:dPt>
            <c:idx val="1"/>
            <c:bubble3D val="0"/>
            <c:spPr>
              <a:solidFill>
                <a:srgbClr val="F372A1"/>
              </a:solidFill>
            </c:spPr>
            <c:extLst>
              <c:ext xmlns:c16="http://schemas.microsoft.com/office/drawing/2014/chart" uri="{C3380CC4-5D6E-409C-BE32-E72D297353CC}">
                <c16:uniqueId val="{00000003-7703-46DA-8739-180528508862}"/>
              </c:ext>
            </c:extLst>
          </c:dPt>
          <c:dPt>
            <c:idx val="2"/>
            <c:bubble3D val="0"/>
            <c:spPr>
              <a:solidFill>
                <a:srgbClr val="29CDCA"/>
              </a:solidFill>
            </c:spPr>
            <c:extLst>
              <c:ext xmlns:c16="http://schemas.microsoft.com/office/drawing/2014/chart" uri="{C3380CC4-5D6E-409C-BE32-E72D297353CC}">
                <c16:uniqueId val="{00000005-7703-46DA-8739-180528508862}"/>
              </c:ext>
            </c:extLst>
          </c:dPt>
          <c:dPt>
            <c:idx val="3"/>
            <c:bubble3D val="0"/>
            <c:spPr>
              <a:solidFill>
                <a:srgbClr val="AE61C4"/>
              </a:solidFill>
            </c:spPr>
            <c:extLst>
              <c:ext xmlns:c16="http://schemas.microsoft.com/office/drawing/2014/chart" uri="{C3380CC4-5D6E-409C-BE32-E72D297353CC}">
                <c16:uniqueId val="{00000007-7703-46DA-8739-180528508862}"/>
              </c:ext>
            </c:extLst>
          </c:dPt>
          <c:dLbls>
            <c:spPr>
              <a:noFill/>
              <a:ln>
                <a:noFill/>
              </a:ln>
              <a:effectLst/>
            </c:spPr>
            <c:txPr>
              <a:bodyPr/>
              <a:lstStyle/>
              <a:p>
                <a:pPr>
                  <a:defRPr sz="2800">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My hearing is excellent</c:v>
                </c:pt>
                <c:pt idx="1">
                  <c:v>My hearing isn't as good as it could be but I don't think I need to be treated</c:v>
                </c:pt>
                <c:pt idx="2">
                  <c:v>I have difficulty hearing but haven't been treated</c:v>
                </c:pt>
                <c:pt idx="3">
                  <c:v>I have difficulty hearing and have been treated</c:v>
                </c:pt>
              </c:strCache>
            </c:strRef>
          </c:cat>
          <c:val>
            <c:numRef>
              <c:f>Sheet1!$B$2:$B$5</c:f>
              <c:numCache>
                <c:formatCode>0%</c:formatCode>
                <c:ptCount val="4"/>
                <c:pt idx="0">
                  <c:v>0.49186324935800002</c:v>
                </c:pt>
                <c:pt idx="1">
                  <c:v>0.38074960716900003</c:v>
                </c:pt>
                <c:pt idx="2">
                  <c:v>7.2381193001000002E-2</c:v>
                </c:pt>
                <c:pt idx="3">
                  <c:v>5.5005950472300003E-2</c:v>
                </c:pt>
              </c:numCache>
            </c:numRef>
          </c:val>
          <c:extLst>
            <c:ext xmlns:c16="http://schemas.microsoft.com/office/drawing/2014/chart" uri="{C3380CC4-5D6E-409C-BE32-E72D297353CC}">
              <c16:uniqueId val="{00000008-7703-46DA-8739-180528508862}"/>
            </c:ext>
          </c:extLst>
        </c:ser>
        <c:dLbls>
          <c:showLegendKey val="0"/>
          <c:showVal val="0"/>
          <c:showCatName val="0"/>
          <c:showSerName val="0"/>
          <c:showPercent val="0"/>
          <c:showBubbleSize val="0"/>
          <c:showLeaderLines val="1"/>
        </c:dLbls>
        <c:firstSliceAng val="0"/>
        <c:holeSize val="50"/>
      </c:doughnutChart>
    </c:plotArea>
    <c:legend>
      <c:legendPos val="t"/>
      <c:layout>
        <c:manualLayout>
          <c:xMode val="edge"/>
          <c:yMode val="edge"/>
          <c:x val="0.10138696412948384"/>
          <c:y val="0.26004728132387706"/>
          <c:w val="0.23833709536307962"/>
          <c:h val="0.62995243945570634"/>
        </c:manualLayout>
      </c:layout>
      <c:overlay val="0"/>
      <c:txPr>
        <a:bodyPr/>
        <a:lstStyle/>
        <a:p>
          <a:pPr>
            <a:defRPr sz="1200"/>
          </a:pPr>
          <a:endParaRPr lang="en-US"/>
        </a:p>
      </c:txPr>
    </c:legend>
    <c:plotVisOnly val="1"/>
    <c:dispBlanksAs val="gap"/>
    <c:showDLblsOverMax val="0"/>
  </c:chart>
  <c:txPr>
    <a:bodyPr/>
    <a:lstStyle/>
    <a:p>
      <a:pPr>
        <a:defRPr sz="1200">
          <a:solidFill>
            <a:schemeClr val="tx2"/>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1"/>
        <c:ser>
          <c:idx val="0"/>
          <c:order val="0"/>
          <c:tx>
            <c:strRef>
              <c:f>Sheet1!$B$1</c:f>
              <c:strCache>
                <c:ptCount val="1"/>
                <c:pt idx="0">
                  <c:v>All</c:v>
                </c:pt>
              </c:strCache>
            </c:strRef>
          </c:tx>
          <c:spPr>
            <a:solidFill>
              <a:srgbClr val="7C64C3"/>
            </a:solidFill>
          </c:spPr>
          <c:invertIfNegative val="1"/>
          <c:dPt>
            <c:idx val="0"/>
            <c:invertIfNegative val="1"/>
            <c:bubble3D val="0"/>
            <c:spPr>
              <a:solidFill>
                <a:schemeClr val="tx1">
                  <a:lumMod val="60000"/>
                  <a:lumOff val="40000"/>
                </a:schemeClr>
              </a:solidFill>
            </c:spPr>
            <c:extLst>
              <c:ext xmlns:c16="http://schemas.microsoft.com/office/drawing/2014/chart" uri="{C3380CC4-5D6E-409C-BE32-E72D297353CC}">
                <c16:uniqueId val="{00000001-3DBC-4BD4-8CE7-F56AF4BD931F}"/>
              </c:ext>
            </c:extLst>
          </c:dPt>
          <c:dPt>
            <c:idx val="1"/>
            <c:invertIfNegative val="1"/>
            <c:bubble3D val="0"/>
            <c:extLst>
              <c:ext xmlns:c16="http://schemas.microsoft.com/office/drawing/2014/chart" uri="{C3380CC4-5D6E-409C-BE32-E72D297353CC}">
                <c16:uniqueId val="{00000003-3DBC-4BD4-8CE7-F56AF4BD931F}"/>
              </c:ext>
            </c:extLst>
          </c:dPt>
          <c:dPt>
            <c:idx val="2"/>
            <c:invertIfNegative val="1"/>
            <c:bubble3D val="0"/>
            <c:extLst>
              <c:ext xmlns:c16="http://schemas.microsoft.com/office/drawing/2014/chart" uri="{C3380CC4-5D6E-409C-BE32-E72D297353CC}">
                <c16:uniqueId val="{00000005-3DBC-4BD4-8CE7-F56AF4BD931F}"/>
              </c:ext>
            </c:extLst>
          </c:dPt>
          <c:dPt>
            <c:idx val="3"/>
            <c:invertIfNegative val="1"/>
            <c:bubble3D val="0"/>
            <c:extLst>
              <c:ext xmlns:c16="http://schemas.microsoft.com/office/drawing/2014/chart" uri="{C3380CC4-5D6E-409C-BE32-E72D297353CC}">
                <c16:uniqueId val="{00000007-3DBC-4BD4-8CE7-F56AF4BD931F}"/>
              </c:ext>
            </c:extLst>
          </c:dPt>
          <c:dPt>
            <c:idx val="4"/>
            <c:invertIfNegative val="1"/>
            <c:bubble3D val="0"/>
            <c:extLst>
              <c:ext xmlns:c16="http://schemas.microsoft.com/office/drawing/2014/chart" uri="{C3380CC4-5D6E-409C-BE32-E72D297353CC}">
                <c16:uniqueId val="{00000009-3DBC-4BD4-8CE7-F56AF4BD931F}"/>
              </c:ext>
            </c:extLst>
          </c:dPt>
          <c:dPt>
            <c:idx val="5"/>
            <c:invertIfNegative val="1"/>
            <c:bubble3D val="0"/>
            <c:extLst>
              <c:ext xmlns:c16="http://schemas.microsoft.com/office/drawing/2014/chart" uri="{C3380CC4-5D6E-409C-BE32-E72D297353CC}">
                <c16:uniqueId val="{0000000B-3DBC-4BD4-8CE7-F56AF4BD931F}"/>
              </c:ext>
            </c:extLst>
          </c:dPt>
          <c:dPt>
            <c:idx val="6"/>
            <c:invertIfNegative val="1"/>
            <c:bubble3D val="0"/>
            <c:extLst>
              <c:ext xmlns:c16="http://schemas.microsoft.com/office/drawing/2014/chart" uri="{C3380CC4-5D6E-409C-BE32-E72D297353CC}">
                <c16:uniqueId val="{0000000D-3DBC-4BD4-8CE7-F56AF4BD931F}"/>
              </c:ext>
            </c:extLst>
          </c:dPt>
          <c:dPt>
            <c:idx val="7"/>
            <c:invertIfNegative val="1"/>
            <c:bubble3D val="0"/>
            <c:extLst>
              <c:ext xmlns:c16="http://schemas.microsoft.com/office/drawing/2014/chart" uri="{C3380CC4-5D6E-409C-BE32-E72D297353CC}">
                <c16:uniqueId val="{0000000F-A758-4326-AC4B-0A1E474D6AE0}"/>
              </c:ext>
            </c:extLst>
          </c:dPt>
          <c:dPt>
            <c:idx val="8"/>
            <c:invertIfNegative val="1"/>
            <c:bubble3D val="0"/>
            <c:extLst>
              <c:ext xmlns:c16="http://schemas.microsoft.com/office/drawing/2014/chart" uri="{C3380CC4-5D6E-409C-BE32-E72D297353CC}">
                <c16:uniqueId val="{00000010-A758-4326-AC4B-0A1E474D6AE0}"/>
              </c:ext>
            </c:extLst>
          </c:dPt>
          <c:dPt>
            <c:idx val="9"/>
            <c:invertIfNegative val="1"/>
            <c:bubble3D val="0"/>
            <c:extLst>
              <c:ext xmlns:c16="http://schemas.microsoft.com/office/drawing/2014/chart" uri="{C3380CC4-5D6E-409C-BE32-E72D297353CC}">
                <c16:uniqueId val="{00000011-A758-4326-AC4B-0A1E474D6AE0}"/>
              </c:ext>
            </c:extLst>
          </c:dPt>
          <c:dLbls>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None of these</c:v>
                </c:pt>
                <c:pt idx="1">
                  <c:v>Bone density test</c:v>
                </c:pt>
                <c:pt idx="2">
                  <c:v>Hearing test</c:v>
                </c:pt>
                <c:pt idx="3">
                  <c:v>Colonoscopy</c:v>
                </c:pt>
                <c:pt idx="4">
                  <c:v>Prostate exam (among men)</c:v>
                </c:pt>
                <c:pt idx="5">
                  <c:v>Mammograms (among women)</c:v>
                </c:pt>
                <c:pt idx="6">
                  <c:v>Cholesterol screening</c:v>
                </c:pt>
                <c:pt idx="7">
                  <c:v>Blood pressure monitoring</c:v>
                </c:pt>
                <c:pt idx="8">
                  <c:v>Vaccinations (e.g. flu shots)</c:v>
                </c:pt>
                <c:pt idx="9">
                  <c:v>Vision test</c:v>
                </c:pt>
              </c:strCache>
            </c:strRef>
          </c:cat>
          <c:val>
            <c:numRef>
              <c:f>Sheet1!$B$2:$B$11</c:f>
              <c:numCache>
                <c:formatCode>0%</c:formatCode>
                <c:ptCount val="10"/>
                <c:pt idx="0">
                  <c:v>0.14000000000000001</c:v>
                </c:pt>
                <c:pt idx="1">
                  <c:v>0.14000000000000001</c:v>
                </c:pt>
                <c:pt idx="2">
                  <c:v>0.2</c:v>
                </c:pt>
                <c:pt idx="3">
                  <c:v>0.23</c:v>
                </c:pt>
                <c:pt idx="4">
                  <c:v>0.24</c:v>
                </c:pt>
                <c:pt idx="5">
                  <c:v>0.41</c:v>
                </c:pt>
                <c:pt idx="6">
                  <c:v>0.41</c:v>
                </c:pt>
                <c:pt idx="7">
                  <c:v>0.52</c:v>
                </c:pt>
                <c:pt idx="8">
                  <c:v>0.59</c:v>
                </c:pt>
                <c:pt idx="9">
                  <c:v>0.61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E-3DBC-4BD4-8CE7-F56AF4BD931F}"/>
            </c:ext>
          </c:extLst>
        </c:ser>
        <c:dLbls>
          <c:showLegendKey val="0"/>
          <c:showVal val="0"/>
          <c:showCatName val="0"/>
          <c:showSerName val="0"/>
          <c:showPercent val="0"/>
          <c:showBubbleSize val="0"/>
        </c:dLbls>
        <c:gapWidth val="150"/>
        <c:axId val="320329512"/>
        <c:axId val="256149256"/>
      </c:barChart>
      <c:catAx>
        <c:axId val="320329512"/>
        <c:scaling>
          <c:orientation val="minMax"/>
        </c:scaling>
        <c:delete val="0"/>
        <c:axPos val="l"/>
        <c:numFmt formatCode="General" sourceLinked="0"/>
        <c:majorTickMark val="none"/>
        <c:minorTickMark val="none"/>
        <c:tickLblPos val="nextTo"/>
        <c:txPr>
          <a:bodyPr/>
          <a:lstStyle/>
          <a:p>
            <a:pPr>
              <a:defRPr sz="1400"/>
            </a:pPr>
            <a:endParaRPr lang="en-US"/>
          </a:p>
        </c:txPr>
        <c:crossAx val="256149256"/>
        <c:crosses val="autoZero"/>
        <c:auto val="1"/>
        <c:lblAlgn val="ctr"/>
        <c:lblOffset val="100"/>
        <c:noMultiLvlLbl val="0"/>
      </c:catAx>
      <c:valAx>
        <c:axId val="256149256"/>
        <c:scaling>
          <c:orientation val="minMax"/>
        </c:scaling>
        <c:delete val="1"/>
        <c:axPos val="b"/>
        <c:numFmt formatCode="0%" sourceLinked="1"/>
        <c:majorTickMark val="none"/>
        <c:minorTickMark val="none"/>
        <c:tickLblPos val="nextTo"/>
        <c:crossAx val="320329512"/>
        <c:crosses val="autoZero"/>
        <c:crossBetween val="between"/>
      </c:valAx>
      <c:spPr>
        <a:noFill/>
        <a:ln w="25400">
          <a:noFill/>
        </a:ln>
      </c:spPr>
    </c:plotArea>
    <c:plotVisOnly val="1"/>
    <c:dispBlanksAs val="gap"/>
    <c:showDLblsOverMax val="1"/>
  </c:chart>
  <c:txPr>
    <a:bodyPr/>
    <a:lstStyle/>
    <a:p>
      <a:pPr>
        <a:defRPr sz="1200">
          <a:solidFill>
            <a:schemeClr val="tx2"/>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1.1111111111111112E-2"/>
          <c:y val="6.3366323429636412E-2"/>
          <c:w val="0.97555555555555551"/>
          <c:h val="0.55659587922915876"/>
        </c:manualLayout>
      </c:layout>
      <c:barChart>
        <c:barDir val="col"/>
        <c:grouping val="stacked"/>
        <c:varyColors val="1"/>
        <c:ser>
          <c:idx val="0"/>
          <c:order val="0"/>
          <c:tx>
            <c:strRef>
              <c:f>Sheet1!$B$1</c:f>
              <c:strCache>
                <c:ptCount val="1"/>
                <c:pt idx="0">
                  <c:v>Strongly agree</c:v>
                </c:pt>
              </c:strCache>
            </c:strRef>
          </c:tx>
          <c:spPr>
            <a:solidFill>
              <a:srgbClr val="7C64C3"/>
            </a:solidFill>
          </c:spPr>
          <c:invertIfNegative val="1"/>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My hearing is fine in some situations, so I don't feel I need treatment</c:v>
                </c:pt>
                <c:pt idx="1">
                  <c:v>Unless I feel my hearing difficulty is severe, I am unlikely to want to be treated for it</c:v>
                </c:pt>
                <c:pt idx="2">
                  <c:v>It is easy to find ways to cover up some hearing difficulties</c:v>
                </c:pt>
                <c:pt idx="3">
                  <c:v>Admitting I have difficulty hearing is admitting that I am getting old</c:v>
                </c:pt>
                <c:pt idx="4">
                  <c:v>In our society, you don't want others to know you have difficulty hearing</c:v>
                </c:pt>
                <c:pt idx="5">
                  <c:v>I wouldn't want other people to see me wearing hearing aids</c:v>
                </c:pt>
                <c:pt idx="6">
                  <c:v>I don't want my hearing tested because I don't have the means to do anything about it</c:v>
                </c:pt>
                <c:pt idx="7">
                  <c:v>Most people have hearing difficulty as they get older, so it's not important to get treated</c:v>
                </c:pt>
                <c:pt idx="8">
                  <c:v>I feel uncomfortable talking about having difficulty hearing</c:v>
                </c:pt>
              </c:strCache>
            </c:strRef>
          </c:cat>
          <c:val>
            <c:numRef>
              <c:f>Sheet1!$B$2:$B$10</c:f>
              <c:numCache>
                <c:formatCode>0%</c:formatCode>
                <c:ptCount val="9"/>
                <c:pt idx="0">
                  <c:v>0.1484</c:v>
                </c:pt>
                <c:pt idx="1">
                  <c:v>0.1183</c:v>
                </c:pt>
                <c:pt idx="2">
                  <c:v>4.48E-2</c:v>
                </c:pt>
                <c:pt idx="3">
                  <c:v>5.11E-2</c:v>
                </c:pt>
                <c:pt idx="4">
                  <c:v>5.0200000000000002E-2</c:v>
                </c:pt>
                <c:pt idx="5">
                  <c:v>6.08E-2</c:v>
                </c:pt>
                <c:pt idx="6">
                  <c:v>6.6900000000000001E-2</c:v>
                </c:pt>
                <c:pt idx="7">
                  <c:v>6.13E-2</c:v>
                </c:pt>
                <c:pt idx="8">
                  <c:v>5.21E-2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BB9F-4862-BB1E-A81924D5A300}"/>
            </c:ext>
          </c:extLst>
        </c:ser>
        <c:ser>
          <c:idx val="1"/>
          <c:order val="1"/>
          <c:tx>
            <c:strRef>
              <c:f>Sheet1!$C$1</c:f>
              <c:strCache>
                <c:ptCount val="1"/>
                <c:pt idx="0">
                  <c:v>Agree</c:v>
                </c:pt>
              </c:strCache>
            </c:strRef>
          </c:tx>
          <c:spPr>
            <a:solidFill>
              <a:srgbClr val="F372A1"/>
            </a:solidFill>
          </c:spPr>
          <c:invertIfNegative val="1"/>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My hearing is fine in some situations, so I don't feel I need treatment</c:v>
                </c:pt>
                <c:pt idx="1">
                  <c:v>Unless I feel my hearing difficulty is severe, I am unlikely to want to be treated for it</c:v>
                </c:pt>
                <c:pt idx="2">
                  <c:v>It is easy to find ways to cover up some hearing difficulties</c:v>
                </c:pt>
                <c:pt idx="3">
                  <c:v>Admitting I have difficulty hearing is admitting that I am getting old</c:v>
                </c:pt>
                <c:pt idx="4">
                  <c:v>In our society, you don't want others to know you have difficulty hearing</c:v>
                </c:pt>
                <c:pt idx="5">
                  <c:v>I wouldn't want other people to see me wearing hearing aids</c:v>
                </c:pt>
                <c:pt idx="6">
                  <c:v>I don't want my hearing tested because I don't have the means to do anything about it</c:v>
                </c:pt>
                <c:pt idx="7">
                  <c:v>Most people have hearing difficulty as they get older, so it's not important to get treated</c:v>
                </c:pt>
                <c:pt idx="8">
                  <c:v>I feel uncomfortable talking about having difficulty hearing</c:v>
                </c:pt>
              </c:strCache>
            </c:strRef>
          </c:cat>
          <c:val>
            <c:numRef>
              <c:f>Sheet1!$C$2:$C$10</c:f>
              <c:numCache>
                <c:formatCode>0%</c:formatCode>
                <c:ptCount val="9"/>
                <c:pt idx="0">
                  <c:v>0.44750000000000001</c:v>
                </c:pt>
                <c:pt idx="1">
                  <c:v>0.44090000000000001</c:v>
                </c:pt>
                <c:pt idx="2">
                  <c:v>0.2797</c:v>
                </c:pt>
                <c:pt idx="3">
                  <c:v>0.20320000000000002</c:v>
                </c:pt>
                <c:pt idx="4">
                  <c:v>0.19789999999999999</c:v>
                </c:pt>
                <c:pt idx="5">
                  <c:v>0.1668</c:v>
                </c:pt>
                <c:pt idx="6">
                  <c:v>0.15410000000000001</c:v>
                </c:pt>
                <c:pt idx="7">
                  <c:v>0.1467</c:v>
                </c:pt>
                <c:pt idx="8">
                  <c:v>0.128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BB9F-4862-BB1E-A81924D5A300}"/>
            </c:ext>
          </c:extLst>
        </c:ser>
        <c:ser>
          <c:idx val="5"/>
          <c:order val="5"/>
          <c:tx>
            <c:strRef>
              <c:f>Sheet1!$D$1</c:f>
              <c:strCache>
                <c:ptCount val="1"/>
                <c:pt idx="0">
                  <c:v>T2B</c:v>
                </c:pt>
              </c:strCache>
            </c:strRef>
          </c:tx>
          <c:spPr>
            <a:noFill/>
          </c:spPr>
          <c:invertIfNegative val="0"/>
          <c:dLbls>
            <c:spPr>
              <a:noFill/>
              <a:ln>
                <a:noFill/>
              </a:ln>
              <a:effectLst/>
            </c:sp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Lit>
              <c:ptCount val="9"/>
              <c:pt idx="0">
                <c:v>My hearing is fine in some situations, so I don't feel I need treatment</c:v>
              </c:pt>
              <c:pt idx="1">
                <c:v>Unless I feel my hearing difficulty is severe, I am unlikely to want to be treated for it</c:v>
              </c:pt>
              <c:pt idx="2">
                <c:v>It is easy to find ways to cover up some hearing difficulties</c:v>
              </c:pt>
              <c:pt idx="3">
                <c:v>Admitting I have difficulty hearing is admitting that I am getting old</c:v>
              </c:pt>
              <c:pt idx="4">
                <c:v>In our society, you don't want others to know you have difficulty hearing</c:v>
              </c:pt>
              <c:pt idx="5">
                <c:v>I don't want my hearing tested because I don't have the means to do anything about it</c:v>
              </c:pt>
              <c:pt idx="6">
                <c:v>I wouldn't want other people to see me wearing hearing aids</c:v>
              </c:pt>
              <c:pt idx="7">
                <c:v>Most people have hearing difficulty as they get older, so it's not important to get treated</c:v>
              </c:pt>
              <c:pt idx="8">
                <c:v>I feel uncomfortable talking about having difficulty hearing</c:v>
              </c:pt>
              <c:extLst>
                <c:ext xmlns:c15="http://schemas.microsoft.com/office/drawing/2012/chart" uri="{02D57815-91ED-43cb-92C2-25804820EDAC}">
                  <c15:autoCat val="1"/>
                </c:ext>
              </c:extLst>
            </c:strLit>
          </c:cat>
          <c:val>
            <c:numRef>
              <c:f>Sheet1!$D$2:$D$10</c:f>
              <c:numCache>
                <c:formatCode>0%</c:formatCode>
                <c:ptCount val="9"/>
                <c:pt idx="0">
                  <c:v>0.59589999999999999</c:v>
                </c:pt>
                <c:pt idx="1">
                  <c:v>0.55920000000000003</c:v>
                </c:pt>
                <c:pt idx="2">
                  <c:v>0.32450000000000001</c:v>
                </c:pt>
                <c:pt idx="3">
                  <c:v>0.25430000000000003</c:v>
                </c:pt>
                <c:pt idx="4">
                  <c:v>0.24809999999999999</c:v>
                </c:pt>
                <c:pt idx="5">
                  <c:v>0.2276</c:v>
                </c:pt>
                <c:pt idx="6">
                  <c:v>0.221</c:v>
                </c:pt>
                <c:pt idx="7">
                  <c:v>0.20799999999999999</c:v>
                </c:pt>
                <c:pt idx="8">
                  <c:v>0.18010000000000001</c:v>
                </c:pt>
              </c:numCache>
            </c:numRef>
          </c:val>
          <c:extLst>
            <c:ext xmlns:c16="http://schemas.microsoft.com/office/drawing/2014/chart" uri="{C3380CC4-5D6E-409C-BE32-E72D297353CC}">
              <c16:uniqueId val="{00000001-A626-42B3-988C-7384614E81C3}"/>
            </c:ext>
          </c:extLst>
        </c:ser>
        <c:dLbls>
          <c:showLegendKey val="0"/>
          <c:showVal val="0"/>
          <c:showCatName val="0"/>
          <c:showSerName val="0"/>
          <c:showPercent val="0"/>
          <c:showBubbleSize val="0"/>
        </c:dLbls>
        <c:gapWidth val="150"/>
        <c:overlap val="100"/>
        <c:axId val="321758848"/>
        <c:axId val="321759240"/>
        <c:extLst>
          <c:ext xmlns:c15="http://schemas.microsoft.com/office/drawing/2012/chart" uri="{02D57815-91ED-43cb-92C2-25804820EDAC}">
            <c15:filteredBarSeries>
              <c15:ser>
                <c:idx val="2"/>
                <c:order val="2"/>
                <c:tx>
                  <c:strRef>
                    <c:extLst>
                      <c:ext uri="{02D57815-91ED-43cb-92C2-25804820EDAC}">
                        <c15:formulaRef>
                          <c15:sqref>Sheet1!$E$1</c15:sqref>
                        </c15:formulaRef>
                      </c:ext>
                    </c:extLst>
                    <c:strCache>
                      <c:ptCount val="1"/>
                    </c:strCache>
                  </c:strRef>
                </c:tx>
                <c:spPr>
                  <a:solidFill>
                    <a:srgbClr val="29CDCA"/>
                  </a:solidFill>
                </c:spPr>
                <c:invertIfNegative val="1"/>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Sheet1!$A$2:$A$10</c15:sqref>
                        </c15:formulaRef>
                      </c:ext>
                    </c:extLst>
                    <c:strCache>
                      <c:ptCount val="9"/>
                      <c:pt idx="0">
                        <c:v>My hearing is fine in some situations, so I don't feel I need treatment</c:v>
                      </c:pt>
                      <c:pt idx="1">
                        <c:v>Unless I feel my hearing difficulty is severe, I am unlikely to want to be treated for it</c:v>
                      </c:pt>
                      <c:pt idx="2">
                        <c:v>It is easy to find ways to cover up some hearing difficulties</c:v>
                      </c:pt>
                      <c:pt idx="3">
                        <c:v>Admitting I have difficulty hearing is admitting that I am getting old</c:v>
                      </c:pt>
                      <c:pt idx="4">
                        <c:v>In our society, you don't want others to know you have difficulty hearing</c:v>
                      </c:pt>
                      <c:pt idx="5">
                        <c:v>I wouldn't want other people to see me wearing hearing aids</c:v>
                      </c:pt>
                      <c:pt idx="6">
                        <c:v>I don't want my hearing tested because I don't have the means to do anything about it</c:v>
                      </c:pt>
                      <c:pt idx="7">
                        <c:v>Most people have hearing difficulty as they get older, so it's not important to get treated</c:v>
                      </c:pt>
                      <c:pt idx="8">
                        <c:v>I feel uncomfortable talking about having difficulty hearing</c:v>
                      </c:pt>
                    </c:strCache>
                  </c:strRef>
                </c:cat>
                <c:val>
                  <c:numRef>
                    <c:extLst>
                      <c:ext uri="{02D57815-91ED-43cb-92C2-25804820EDAC}">
                        <c15:formulaRef>
                          <c15:sqref>Sheet1!$E$2:$E$10</c15:sqref>
                        </c15:formulaRef>
                      </c:ext>
                    </c:extLst>
                    <c:numCache>
                      <c:formatCode>General</c:formatCode>
                      <c:ptCount val="9"/>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BB9F-4862-BB1E-A81924D5A300}"/>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Sheet1!$F$1</c15:sqref>
                        </c15:formulaRef>
                      </c:ext>
                    </c:extLst>
                    <c:strCache>
                      <c:ptCount val="1"/>
                    </c:strCache>
                  </c:strRef>
                </c:tx>
                <c:spPr>
                  <a:solidFill>
                    <a:srgbClr val="AE61C4"/>
                  </a:solidFill>
                </c:spPr>
                <c:invertIfNegative val="1"/>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Sheet1!$A$2:$A$10</c15:sqref>
                        </c15:formulaRef>
                      </c:ext>
                    </c:extLst>
                    <c:strCache>
                      <c:ptCount val="9"/>
                      <c:pt idx="0">
                        <c:v>My hearing is fine in some situations, so I don't feel I need treatment</c:v>
                      </c:pt>
                      <c:pt idx="1">
                        <c:v>Unless I feel my hearing difficulty is severe, I am unlikely to want to be treated for it</c:v>
                      </c:pt>
                      <c:pt idx="2">
                        <c:v>It is easy to find ways to cover up some hearing difficulties</c:v>
                      </c:pt>
                      <c:pt idx="3">
                        <c:v>Admitting I have difficulty hearing is admitting that I am getting old</c:v>
                      </c:pt>
                      <c:pt idx="4">
                        <c:v>In our society, you don't want others to know you have difficulty hearing</c:v>
                      </c:pt>
                      <c:pt idx="5">
                        <c:v>I wouldn't want other people to see me wearing hearing aids</c:v>
                      </c:pt>
                      <c:pt idx="6">
                        <c:v>I don't want my hearing tested because I don't have the means to do anything about it</c:v>
                      </c:pt>
                      <c:pt idx="7">
                        <c:v>Most people have hearing difficulty as they get older, so it's not important to get treated</c:v>
                      </c:pt>
                      <c:pt idx="8">
                        <c:v>I feel uncomfortable talking about having difficulty hearing</c:v>
                      </c:pt>
                    </c:strCache>
                  </c:strRef>
                </c:cat>
                <c:val>
                  <c:numRef>
                    <c:extLst xmlns:c15="http://schemas.microsoft.com/office/drawing/2012/chart">
                      <c:ext xmlns:c15="http://schemas.microsoft.com/office/drawing/2012/chart" uri="{02D57815-91ED-43cb-92C2-25804820EDAC}">
                        <c15:formulaRef>
                          <c15:sqref>Sheet1!$F$2:$F$10</c15:sqref>
                        </c15:formulaRef>
                      </c:ext>
                    </c:extLst>
                    <c:numCache>
                      <c:formatCode>General</c:formatCode>
                      <c:ptCount val="9"/>
                    </c:numCache>
                  </c:numRef>
                </c:val>
                <c:extLst xmlns:c15="http://schemas.microsoft.com/office/drawing/2012/char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BB9F-4862-BB1E-A81924D5A300}"/>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Sheet1!$G$1</c15:sqref>
                        </c15:formulaRef>
                      </c:ext>
                    </c:extLst>
                    <c:strCache>
                      <c:ptCount val="1"/>
                    </c:strCache>
                  </c:strRef>
                </c:tx>
                <c:spPr>
                  <a:solidFill>
                    <a:srgbClr val="FF6352"/>
                  </a:solidFill>
                </c:spPr>
                <c:invertIfNegative val="1"/>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extLst xmlns:c15="http://schemas.microsoft.com/office/drawing/2012/chart">
                      <c:ext xmlns:c15="http://schemas.microsoft.com/office/drawing/2012/chart" uri="{02D57815-91ED-43cb-92C2-25804820EDAC}">
                        <c15:formulaRef>
                          <c15:sqref>Sheet1!$A$2:$A$10</c15:sqref>
                        </c15:formulaRef>
                      </c:ext>
                    </c:extLst>
                    <c:strCache>
                      <c:ptCount val="9"/>
                      <c:pt idx="0">
                        <c:v>My hearing is fine in some situations, so I don't feel I need treatment</c:v>
                      </c:pt>
                      <c:pt idx="1">
                        <c:v>Unless I feel my hearing difficulty is severe, I am unlikely to want to be treated for it</c:v>
                      </c:pt>
                      <c:pt idx="2">
                        <c:v>It is easy to find ways to cover up some hearing difficulties</c:v>
                      </c:pt>
                      <c:pt idx="3">
                        <c:v>Admitting I have difficulty hearing is admitting that I am getting old</c:v>
                      </c:pt>
                      <c:pt idx="4">
                        <c:v>In our society, you don't want others to know you have difficulty hearing</c:v>
                      </c:pt>
                      <c:pt idx="5">
                        <c:v>I wouldn't want other people to see me wearing hearing aids</c:v>
                      </c:pt>
                      <c:pt idx="6">
                        <c:v>I don't want my hearing tested because I don't have the means to do anything about it</c:v>
                      </c:pt>
                      <c:pt idx="7">
                        <c:v>Most people have hearing difficulty as they get older, so it's not important to get treated</c:v>
                      </c:pt>
                      <c:pt idx="8">
                        <c:v>I feel uncomfortable talking about having difficulty hearing</c:v>
                      </c:pt>
                    </c:strCache>
                  </c:strRef>
                </c:cat>
                <c:val>
                  <c:numRef>
                    <c:extLst xmlns:c15="http://schemas.microsoft.com/office/drawing/2012/chart">
                      <c:ext xmlns:c15="http://schemas.microsoft.com/office/drawing/2012/chart" uri="{02D57815-91ED-43cb-92C2-25804820EDAC}">
                        <c15:formulaRef>
                          <c15:sqref>Sheet1!$G$2:$G$10</c15:sqref>
                        </c15:formulaRef>
                      </c:ext>
                    </c:extLst>
                    <c:numCache>
                      <c:formatCode>General</c:formatCode>
                      <c:ptCount val="9"/>
                    </c:numCache>
                  </c:numRef>
                </c:val>
                <c:extLst xmlns:c15="http://schemas.microsoft.com/office/drawing/2012/char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BB9F-4862-BB1E-A81924D5A300}"/>
                  </c:ext>
                </c:extLst>
              </c15:ser>
            </c15:filteredBarSeries>
          </c:ext>
        </c:extLst>
      </c:barChart>
      <c:catAx>
        <c:axId val="321758848"/>
        <c:scaling>
          <c:orientation val="minMax"/>
        </c:scaling>
        <c:delete val="0"/>
        <c:axPos val="b"/>
        <c:numFmt formatCode="General" sourceLinked="0"/>
        <c:majorTickMark val="none"/>
        <c:minorTickMark val="none"/>
        <c:tickLblPos val="nextTo"/>
        <c:txPr>
          <a:bodyPr rot="0" vert="horz"/>
          <a:lstStyle/>
          <a:p>
            <a:pPr>
              <a:defRPr sz="900"/>
            </a:pPr>
            <a:endParaRPr lang="en-US"/>
          </a:p>
        </c:txPr>
        <c:crossAx val="321759240"/>
        <c:crosses val="autoZero"/>
        <c:auto val="1"/>
        <c:lblAlgn val="ctr"/>
        <c:lblOffset val="100"/>
        <c:noMultiLvlLbl val="0"/>
      </c:catAx>
      <c:valAx>
        <c:axId val="321759240"/>
        <c:scaling>
          <c:orientation val="minMax"/>
        </c:scaling>
        <c:delete val="1"/>
        <c:axPos val="l"/>
        <c:numFmt formatCode="0%" sourceLinked="1"/>
        <c:majorTickMark val="none"/>
        <c:minorTickMark val="none"/>
        <c:tickLblPos val="nextTo"/>
        <c:crossAx val="321758848"/>
        <c:crosses val="autoZero"/>
        <c:crossBetween val="between"/>
      </c:valAx>
    </c:plotArea>
    <c:legend>
      <c:legendPos val="t"/>
      <c:legendEntry>
        <c:idx val="2"/>
        <c:delete val="1"/>
      </c:legendEntry>
      <c:layout>
        <c:manualLayout>
          <c:xMode val="edge"/>
          <c:yMode val="edge"/>
          <c:x val="1.0286964129483808E-2"/>
          <c:y val="0.21473449676231246"/>
          <c:w val="0.13942607174103236"/>
          <c:h val="5.4690497266225289E-2"/>
        </c:manualLayout>
      </c:layout>
      <c:overlay val="0"/>
      <c:txPr>
        <a:bodyPr/>
        <a:lstStyle/>
        <a:p>
          <a:pPr algn="just">
            <a:defRPr sz="1000"/>
          </a:pPr>
          <a:endParaRPr lang="en-US"/>
        </a:p>
      </c:txPr>
    </c:legend>
    <c:plotVisOnly val="1"/>
    <c:dispBlanksAs val="gap"/>
    <c:showDLblsOverMax val="1"/>
  </c:chart>
  <c:txPr>
    <a:bodyPr/>
    <a:lstStyle/>
    <a:p>
      <a:pPr>
        <a:defRPr sz="1200">
          <a:solidFill>
            <a:schemeClr val="tx2"/>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1.2222222222222223E-2"/>
          <c:y val="0.16992772844883752"/>
          <c:w val="0.97555555555555551"/>
          <c:h val="0.74506408108560895"/>
        </c:manualLayout>
      </c:layout>
      <c:barChart>
        <c:barDir val="col"/>
        <c:grouping val="stacked"/>
        <c:varyColors val="1"/>
        <c:ser>
          <c:idx val="0"/>
          <c:order val="0"/>
          <c:tx>
            <c:strRef>
              <c:f>Sheet1!$B$1</c:f>
              <c:strCache>
                <c:ptCount val="1"/>
                <c:pt idx="0">
                  <c:v>Extremely likely</c:v>
                </c:pt>
              </c:strCache>
            </c:strRef>
          </c:tx>
          <c:spPr>
            <a:solidFill>
              <a:srgbClr val="7C64C3"/>
            </a:solidFill>
          </c:spPr>
          <c:invertIfNegative val="1"/>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Spouse/partner</c:v>
                </c:pt>
                <c:pt idx="1">
                  <c:v>Child/Children*</c:v>
                </c:pt>
                <c:pt idx="2">
                  <c:v>Grandchildren*</c:v>
                </c:pt>
                <c:pt idx="3">
                  <c:v>Friends</c:v>
                </c:pt>
                <c:pt idx="4">
                  <c:v>Other relatives</c:v>
                </c:pt>
              </c:strCache>
            </c:strRef>
          </c:cat>
          <c:val>
            <c:numRef>
              <c:f>Sheet1!$B$2:$B$6</c:f>
              <c:numCache>
                <c:formatCode>0%</c:formatCode>
                <c:ptCount val="5"/>
                <c:pt idx="0">
                  <c:v>0.25578188889432801</c:v>
                </c:pt>
                <c:pt idx="1">
                  <c:v>0.24040418417529549</c:v>
                </c:pt>
                <c:pt idx="2">
                  <c:v>0.18278604422302669</c:v>
                </c:pt>
                <c:pt idx="3">
                  <c:v>0.13450629487450211</c:v>
                </c:pt>
                <c:pt idx="4">
                  <c:v>0.12118440281842249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5B18-4F19-95D1-3E2DEA63433D}"/>
            </c:ext>
          </c:extLst>
        </c:ser>
        <c:ser>
          <c:idx val="1"/>
          <c:order val="1"/>
          <c:tx>
            <c:strRef>
              <c:f>Sheet1!$C$1</c:f>
              <c:strCache>
                <c:ptCount val="1"/>
                <c:pt idx="0">
                  <c:v>Very likely</c:v>
                </c:pt>
              </c:strCache>
            </c:strRef>
          </c:tx>
          <c:spPr>
            <a:solidFill>
              <a:srgbClr val="F372A1"/>
            </a:solidFill>
          </c:spPr>
          <c:invertIfNegative val="1"/>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Spouse/partner</c:v>
                </c:pt>
                <c:pt idx="1">
                  <c:v>Child/Children*</c:v>
                </c:pt>
                <c:pt idx="2">
                  <c:v>Grandchildren*</c:v>
                </c:pt>
                <c:pt idx="3">
                  <c:v>Friends</c:v>
                </c:pt>
                <c:pt idx="4">
                  <c:v>Other relatives</c:v>
                </c:pt>
              </c:strCache>
            </c:strRef>
          </c:cat>
          <c:val>
            <c:numRef>
              <c:f>Sheet1!$C$2:$C$6</c:f>
              <c:numCache>
                <c:formatCode>0%</c:formatCode>
                <c:ptCount val="5"/>
                <c:pt idx="0">
                  <c:v>0.33500456611477841</c:v>
                </c:pt>
                <c:pt idx="1">
                  <c:v>0.37039223469708338</c:v>
                </c:pt>
                <c:pt idx="2">
                  <c:v>0.36782984627363119</c:v>
                </c:pt>
                <c:pt idx="3">
                  <c:v>0.34199510429488239</c:v>
                </c:pt>
                <c:pt idx="4">
                  <c:v>0.30446907525159578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5B18-4F19-95D1-3E2DEA63433D}"/>
            </c:ext>
          </c:extLst>
        </c:ser>
        <c:ser>
          <c:idx val="2"/>
          <c:order val="2"/>
          <c:tx>
            <c:strRef>
              <c:f>Sheet1!$D$1</c:f>
              <c:strCache>
                <c:ptCount val="1"/>
                <c:pt idx="0">
                  <c:v>T2B</c:v>
                </c:pt>
              </c:strCache>
            </c:strRef>
          </c:tx>
          <c:spPr>
            <a:noFill/>
          </c:spPr>
          <c:invertIfNegative val="1"/>
          <c:dLbls>
            <c:spPr>
              <a:noFill/>
              <a:ln>
                <a:noFill/>
              </a:ln>
              <a:effectLst/>
            </c:spPr>
            <c:txPr>
              <a:bodyPr/>
              <a:lstStyle/>
              <a:p>
                <a:pPr>
                  <a:defRPr>
                    <a:solidFill>
                      <a:schemeClr val="tx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Spouse/partner</c:v>
                </c:pt>
                <c:pt idx="1">
                  <c:v>Child/Children*</c:v>
                </c:pt>
                <c:pt idx="2">
                  <c:v>Grandchildren*</c:v>
                </c:pt>
                <c:pt idx="3">
                  <c:v>Friends</c:v>
                </c:pt>
                <c:pt idx="4">
                  <c:v>Other relatives</c:v>
                </c:pt>
              </c:strCache>
            </c:strRef>
          </c:cat>
          <c:val>
            <c:numRef>
              <c:f>Sheet1!$D$2:$D$6</c:f>
              <c:numCache>
                <c:formatCode>0%</c:formatCode>
                <c:ptCount val="5"/>
                <c:pt idx="0">
                  <c:v>0.59078645500910643</c:v>
                </c:pt>
                <c:pt idx="1">
                  <c:v>0.6107964188723789</c:v>
                </c:pt>
                <c:pt idx="2">
                  <c:v>0.55061589049665782</c:v>
                </c:pt>
                <c:pt idx="3">
                  <c:v>0.4765013991693845</c:v>
                </c:pt>
                <c:pt idx="4">
                  <c:v>0.4256534780700183</c:v>
                </c:pt>
              </c:numCache>
            </c:numRef>
          </c:val>
          <c:extLst>
            <c:ext xmlns:c16="http://schemas.microsoft.com/office/drawing/2014/chart" uri="{C3380CC4-5D6E-409C-BE32-E72D297353CC}">
              <c16:uniqueId val="{00000002-5B18-4F19-95D1-3E2DEA63433D}"/>
            </c:ext>
          </c:extLst>
        </c:ser>
        <c:ser>
          <c:idx val="3"/>
          <c:order val="3"/>
          <c:tx>
            <c:strRef>
              <c:f>Sheet1!$E$1</c:f>
              <c:strCache>
                <c:ptCount val="1"/>
              </c:strCache>
            </c:strRef>
          </c:tx>
          <c:spPr>
            <a:solidFill>
              <a:srgbClr val="AE61C4"/>
            </a:solidFill>
          </c:spPr>
          <c:invertIfNegative val="1"/>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Spouse/partner</c:v>
                </c:pt>
                <c:pt idx="1">
                  <c:v>Child/Children*</c:v>
                </c:pt>
                <c:pt idx="2">
                  <c:v>Grandchildren*</c:v>
                </c:pt>
                <c:pt idx="3">
                  <c:v>Friends</c:v>
                </c:pt>
                <c:pt idx="4">
                  <c:v>Other relatives</c:v>
                </c:pt>
              </c:strCache>
            </c:strRef>
          </c:cat>
          <c:val>
            <c:numRef>
              <c:f>Sheet1!$E$2:$E$6</c:f>
              <c:numCache>
                <c:formatCode>General</c:formatCode>
                <c:ptCount val="5"/>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5B18-4F19-95D1-3E2DEA63433D}"/>
            </c:ext>
          </c:extLst>
        </c:ser>
        <c:ser>
          <c:idx val="4"/>
          <c:order val="4"/>
          <c:tx>
            <c:strRef>
              <c:f>Sheet1!$F$1</c:f>
              <c:strCache>
                <c:ptCount val="1"/>
              </c:strCache>
            </c:strRef>
          </c:tx>
          <c:spPr>
            <a:solidFill>
              <a:srgbClr val="FF6352"/>
            </a:solidFill>
          </c:spPr>
          <c:invertIfNegative val="1"/>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Spouse/partner</c:v>
                </c:pt>
                <c:pt idx="1">
                  <c:v>Child/Children*</c:v>
                </c:pt>
                <c:pt idx="2">
                  <c:v>Grandchildren*</c:v>
                </c:pt>
                <c:pt idx="3">
                  <c:v>Friends</c:v>
                </c:pt>
                <c:pt idx="4">
                  <c:v>Other relatives</c:v>
                </c:pt>
              </c:strCache>
            </c:strRef>
          </c:cat>
          <c:val>
            <c:numRef>
              <c:f>Sheet1!$F$2:$F$6</c:f>
              <c:numCache>
                <c:formatCode>General</c:formatCode>
                <c:ptCount val="5"/>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5B18-4F19-95D1-3E2DEA63433D}"/>
            </c:ext>
          </c:extLst>
        </c:ser>
        <c:ser>
          <c:idx val="5"/>
          <c:order val="5"/>
          <c:tx>
            <c:strRef>
              <c:f>Sheet1!$G$1</c:f>
              <c:strCache>
                <c:ptCount val="1"/>
              </c:strCache>
            </c:strRef>
          </c:tx>
          <c:spPr>
            <a:solidFill>
              <a:srgbClr val="00B7B4"/>
            </a:solidFill>
          </c:spPr>
          <c:invertIfNegative val="1"/>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Spouse/partner</c:v>
                </c:pt>
                <c:pt idx="1">
                  <c:v>Child/Children*</c:v>
                </c:pt>
                <c:pt idx="2">
                  <c:v>Grandchildren*</c:v>
                </c:pt>
                <c:pt idx="3">
                  <c:v>Friends</c:v>
                </c:pt>
                <c:pt idx="4">
                  <c:v>Other relatives</c:v>
                </c:pt>
              </c:strCache>
            </c:strRef>
          </c:cat>
          <c:val>
            <c:numRef>
              <c:f>Sheet1!$G$2:$G$6</c:f>
              <c:numCache>
                <c:formatCode>General</c:formatCode>
                <c:ptCount val="5"/>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5-5B18-4F19-95D1-3E2DEA63433D}"/>
            </c:ext>
          </c:extLst>
        </c:ser>
        <c:dLbls>
          <c:showLegendKey val="0"/>
          <c:showVal val="0"/>
          <c:showCatName val="0"/>
          <c:showSerName val="0"/>
          <c:showPercent val="0"/>
          <c:showBubbleSize val="0"/>
        </c:dLbls>
        <c:gapWidth val="150"/>
        <c:overlap val="100"/>
        <c:axId val="321317752"/>
        <c:axId val="321310304"/>
      </c:barChart>
      <c:catAx>
        <c:axId val="321317752"/>
        <c:scaling>
          <c:orientation val="minMax"/>
        </c:scaling>
        <c:delete val="0"/>
        <c:axPos val="b"/>
        <c:numFmt formatCode="General" sourceLinked="0"/>
        <c:majorTickMark val="none"/>
        <c:minorTickMark val="none"/>
        <c:tickLblPos val="nextTo"/>
        <c:crossAx val="321310304"/>
        <c:crosses val="autoZero"/>
        <c:auto val="1"/>
        <c:lblAlgn val="ctr"/>
        <c:lblOffset val="100"/>
        <c:noMultiLvlLbl val="0"/>
      </c:catAx>
      <c:valAx>
        <c:axId val="321310304"/>
        <c:scaling>
          <c:orientation val="minMax"/>
        </c:scaling>
        <c:delete val="1"/>
        <c:axPos val="l"/>
        <c:numFmt formatCode="0%" sourceLinked="1"/>
        <c:majorTickMark val="none"/>
        <c:minorTickMark val="none"/>
        <c:tickLblPos val="nextTo"/>
        <c:crossAx val="321317752"/>
        <c:crosses val="autoZero"/>
        <c:crossBetween val="between"/>
      </c:valAx>
    </c:plotArea>
    <c:legend>
      <c:legendPos val="t"/>
      <c:legendEntry>
        <c:idx val="2"/>
        <c:delete val="1"/>
      </c:legendEntry>
      <c:legendEntry>
        <c:idx val="3"/>
        <c:delete val="1"/>
      </c:legendEntry>
      <c:legendEntry>
        <c:idx val="4"/>
        <c:delete val="1"/>
      </c:legendEntry>
      <c:legendEntry>
        <c:idx val="5"/>
        <c:delete val="1"/>
      </c:legendEntry>
      <c:layout>
        <c:manualLayout>
          <c:xMode val="edge"/>
          <c:yMode val="edge"/>
          <c:x val="4.221594583285785E-2"/>
          <c:y val="0.15592698153993093"/>
          <c:w val="0.22131679790026246"/>
          <c:h val="6.0589666983116471E-2"/>
        </c:manualLayout>
      </c:layout>
      <c:overlay val="0"/>
    </c:legend>
    <c:plotVisOnly val="1"/>
    <c:dispBlanksAs val="gap"/>
    <c:showDLblsOverMax val="1"/>
  </c:chart>
  <c:txPr>
    <a:bodyPr/>
    <a:lstStyle/>
    <a:p>
      <a:pPr>
        <a:defRPr sz="1200">
          <a:solidFill>
            <a:schemeClr val="tx2"/>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manualLayout>
          <c:layoutTarget val="inner"/>
          <c:xMode val="edge"/>
          <c:yMode val="edge"/>
          <c:x val="0.36737742782152233"/>
          <c:y val="8.3185579196217496E-2"/>
          <c:w val="0.30455555555555558"/>
          <c:h val="0.80998817966903069"/>
        </c:manualLayout>
      </c:layout>
      <c:doughnutChart>
        <c:varyColors val="1"/>
        <c:ser>
          <c:idx val="0"/>
          <c:order val="0"/>
          <c:tx>
            <c:strRef>
              <c:f>Sheet1!$B$1</c:f>
              <c:strCache>
                <c:ptCount val="1"/>
                <c:pt idx="0">
                  <c:v>All</c:v>
                </c:pt>
              </c:strCache>
            </c:strRef>
          </c:tx>
          <c:dPt>
            <c:idx val="0"/>
            <c:bubble3D val="0"/>
            <c:spPr>
              <a:solidFill>
                <a:srgbClr val="7C64C3"/>
              </a:solidFill>
            </c:spPr>
            <c:extLst>
              <c:ext xmlns:c16="http://schemas.microsoft.com/office/drawing/2014/chart" uri="{C3380CC4-5D6E-409C-BE32-E72D297353CC}">
                <c16:uniqueId val="{00000001-6FE6-4271-9739-7843BD277395}"/>
              </c:ext>
            </c:extLst>
          </c:dPt>
          <c:dPt>
            <c:idx val="1"/>
            <c:bubble3D val="0"/>
            <c:spPr>
              <a:solidFill>
                <a:srgbClr val="F372A1"/>
              </a:solidFill>
            </c:spPr>
            <c:extLst>
              <c:ext xmlns:c16="http://schemas.microsoft.com/office/drawing/2014/chart" uri="{C3380CC4-5D6E-409C-BE32-E72D297353CC}">
                <c16:uniqueId val="{00000003-6FE6-4271-9739-7843BD277395}"/>
              </c:ext>
            </c:extLst>
          </c:dPt>
          <c:dPt>
            <c:idx val="2"/>
            <c:bubble3D val="0"/>
            <c:spPr>
              <a:solidFill>
                <a:srgbClr val="29CDCA"/>
              </a:solidFill>
            </c:spPr>
            <c:extLst>
              <c:ext xmlns:c16="http://schemas.microsoft.com/office/drawing/2014/chart" uri="{C3380CC4-5D6E-409C-BE32-E72D297353CC}">
                <c16:uniqueId val="{00000005-6FE6-4271-9739-7843BD277395}"/>
              </c:ext>
            </c:extLst>
          </c:dPt>
          <c:dPt>
            <c:idx val="3"/>
            <c:bubble3D val="0"/>
            <c:spPr>
              <a:solidFill>
                <a:srgbClr val="AE61C4"/>
              </a:solidFill>
            </c:spPr>
            <c:extLst>
              <c:ext xmlns:c16="http://schemas.microsoft.com/office/drawing/2014/chart" uri="{C3380CC4-5D6E-409C-BE32-E72D297353CC}">
                <c16:uniqueId val="{00000007-6FE6-4271-9739-7843BD277395}"/>
              </c:ext>
            </c:extLst>
          </c:dPt>
          <c:dPt>
            <c:idx val="4"/>
            <c:bubble3D val="0"/>
            <c:spPr>
              <a:solidFill>
                <a:srgbClr val="FF6352"/>
              </a:solidFill>
            </c:spPr>
            <c:extLst>
              <c:ext xmlns:c16="http://schemas.microsoft.com/office/drawing/2014/chart" uri="{C3380CC4-5D6E-409C-BE32-E72D297353CC}">
                <c16:uniqueId val="{00000009-6FE6-4271-9739-7843BD277395}"/>
              </c:ext>
            </c:extLst>
          </c:dPt>
          <c:dLbls>
            <c:spPr>
              <a:noFill/>
              <a:ln>
                <a:noFill/>
              </a:ln>
              <a:effectLst/>
            </c:spPr>
            <c:txPr>
              <a:bodyPr wrap="square" lIns="38100" tIns="19050" rIns="38100" bIns="19050" anchor="ctr" anchorCtr="0">
                <a:spAutoFit/>
              </a:bodyPr>
              <a:lstStyle/>
              <a:p>
                <a:pPr algn="ctr">
                  <a:defRPr lang="en-US" sz="2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Less than a year</c:v>
                </c:pt>
                <c:pt idx="1">
                  <c:v>1 year to less than 2 years</c:v>
                </c:pt>
                <c:pt idx="2">
                  <c:v>2 years to less than 5 years</c:v>
                </c:pt>
                <c:pt idx="3">
                  <c:v>5 years to less than 10 years</c:v>
                </c:pt>
                <c:pt idx="4">
                  <c:v>10 years or more</c:v>
                </c:pt>
              </c:strCache>
            </c:strRef>
          </c:cat>
          <c:val>
            <c:numRef>
              <c:f>Sheet1!$B$2:$B$6</c:f>
              <c:numCache>
                <c:formatCode>0%</c:formatCode>
                <c:ptCount val="5"/>
                <c:pt idx="0">
                  <c:v>0.22099718676974389</c:v>
                </c:pt>
                <c:pt idx="1">
                  <c:v>0.18448873156329451</c:v>
                </c:pt>
                <c:pt idx="2">
                  <c:v>0.24650448160883731</c:v>
                </c:pt>
                <c:pt idx="3">
                  <c:v>0.15719412812354061</c:v>
                </c:pt>
                <c:pt idx="4">
                  <c:v>0.1908154719345839</c:v>
                </c:pt>
              </c:numCache>
            </c:numRef>
          </c:val>
          <c:extLst>
            <c:ext xmlns:c16="http://schemas.microsoft.com/office/drawing/2014/chart" uri="{C3380CC4-5D6E-409C-BE32-E72D297353CC}">
              <c16:uniqueId val="{0000000A-6FE6-4271-9739-7843BD277395}"/>
            </c:ext>
          </c:extLst>
        </c:ser>
        <c:dLbls>
          <c:showLegendKey val="0"/>
          <c:showVal val="0"/>
          <c:showCatName val="0"/>
          <c:showSerName val="0"/>
          <c:showPercent val="0"/>
          <c:showBubbleSize val="0"/>
          <c:showLeaderLines val="0"/>
        </c:dLbls>
        <c:firstSliceAng val="0"/>
        <c:holeSize val="50"/>
      </c:doughnutChart>
    </c:plotArea>
    <c:legend>
      <c:legendPos val="r"/>
      <c:layout>
        <c:manualLayout>
          <c:xMode val="edge"/>
          <c:yMode val="edge"/>
          <c:x val="6.7088188976377944E-2"/>
          <c:y val="0.3278401370041511"/>
          <c:w val="0.17402292213473317"/>
          <c:h val="0.30294833491558237"/>
        </c:manualLayout>
      </c:layout>
      <c:overlay val="0"/>
    </c:legend>
    <c:plotVisOnly val="1"/>
    <c:dispBlanksAs val="gap"/>
    <c:showDLblsOverMax val="1"/>
  </c:chart>
  <c:txPr>
    <a:bodyPr/>
    <a:lstStyle/>
    <a:p>
      <a:pPr>
        <a:defRPr sz="1200">
          <a:solidFill>
            <a:schemeClr val="tx2"/>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doughnutChart>
        <c:varyColors val="1"/>
        <c:ser>
          <c:idx val="0"/>
          <c:order val="0"/>
          <c:tx>
            <c:strRef>
              <c:f>Sheet1!$B$1</c:f>
              <c:strCache>
                <c:ptCount val="1"/>
                <c:pt idx="0">
                  <c:v>All</c:v>
                </c:pt>
              </c:strCache>
            </c:strRef>
          </c:tx>
          <c:dPt>
            <c:idx val="0"/>
            <c:bubble3D val="0"/>
            <c:spPr>
              <a:solidFill>
                <a:srgbClr val="7C64C3"/>
              </a:solidFill>
            </c:spPr>
            <c:extLst>
              <c:ext xmlns:c16="http://schemas.microsoft.com/office/drawing/2014/chart" uri="{C3380CC4-5D6E-409C-BE32-E72D297353CC}">
                <c16:uniqueId val="{00000001-24A9-41E7-80BC-10644C13A2FD}"/>
              </c:ext>
            </c:extLst>
          </c:dPt>
          <c:dPt>
            <c:idx val="1"/>
            <c:bubble3D val="0"/>
            <c:spPr>
              <a:solidFill>
                <a:srgbClr val="F372A1"/>
              </a:solidFill>
            </c:spPr>
            <c:extLst>
              <c:ext xmlns:c16="http://schemas.microsoft.com/office/drawing/2014/chart" uri="{C3380CC4-5D6E-409C-BE32-E72D297353CC}">
                <c16:uniqueId val="{00000003-24A9-41E7-80BC-10644C13A2FD}"/>
              </c:ext>
            </c:extLst>
          </c:dPt>
          <c:dPt>
            <c:idx val="2"/>
            <c:bubble3D val="0"/>
            <c:spPr>
              <a:solidFill>
                <a:srgbClr val="29CDCA"/>
              </a:solidFill>
            </c:spPr>
            <c:extLst>
              <c:ext xmlns:c16="http://schemas.microsoft.com/office/drawing/2014/chart" uri="{C3380CC4-5D6E-409C-BE32-E72D297353CC}">
                <c16:uniqueId val="{00000005-24A9-41E7-80BC-10644C13A2FD}"/>
              </c:ext>
            </c:extLst>
          </c:dPt>
          <c:dPt>
            <c:idx val="3"/>
            <c:bubble3D val="0"/>
            <c:spPr>
              <a:solidFill>
                <a:srgbClr val="AE61C4"/>
              </a:solidFill>
            </c:spPr>
            <c:extLst>
              <c:ext xmlns:c16="http://schemas.microsoft.com/office/drawing/2014/chart" uri="{C3380CC4-5D6E-409C-BE32-E72D297353CC}">
                <c16:uniqueId val="{00000007-24A9-41E7-80BC-10644C13A2FD}"/>
              </c:ext>
            </c:extLst>
          </c:dPt>
          <c:dPt>
            <c:idx val="4"/>
            <c:bubble3D val="0"/>
            <c:spPr>
              <a:solidFill>
                <a:srgbClr val="FF6352"/>
              </a:solidFill>
            </c:spPr>
            <c:extLst>
              <c:ext xmlns:c16="http://schemas.microsoft.com/office/drawing/2014/chart" uri="{C3380CC4-5D6E-409C-BE32-E72D297353CC}">
                <c16:uniqueId val="{00000009-24A9-41E7-80BC-10644C13A2FD}"/>
              </c:ext>
            </c:extLst>
          </c:dPt>
          <c:dLbls>
            <c:dLbl>
              <c:idx val="4"/>
              <c:delete val="1"/>
              <c:extLst>
                <c:ext xmlns:c15="http://schemas.microsoft.com/office/drawing/2012/chart" uri="{CE6537A1-D6FC-4f65-9D91-7224C49458BB}"/>
                <c:ext xmlns:c16="http://schemas.microsoft.com/office/drawing/2014/chart" uri="{C3380CC4-5D6E-409C-BE32-E72D297353CC}">
                  <c16:uniqueId val="{00000009-24A9-41E7-80BC-10644C13A2FD}"/>
                </c:ext>
              </c:extLst>
            </c:dLbl>
            <c:spPr>
              <a:noFill/>
              <a:ln>
                <a:noFill/>
              </a:ln>
              <a:effectLst/>
            </c:spPr>
            <c:txPr>
              <a:bodyPr/>
              <a:lstStyle/>
              <a:p>
                <a:pPr>
                  <a:defRPr sz="2800">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Much better</c:v>
                </c:pt>
                <c:pt idx="1">
                  <c:v>A little better</c:v>
                </c:pt>
                <c:pt idx="2">
                  <c:v>About the same</c:v>
                </c:pt>
                <c:pt idx="3">
                  <c:v>A little worse</c:v>
                </c:pt>
                <c:pt idx="4">
                  <c:v>Much worse</c:v>
                </c:pt>
              </c:strCache>
            </c:strRef>
          </c:cat>
          <c:val>
            <c:numRef>
              <c:f>Sheet1!$B$2:$B$6</c:f>
              <c:numCache>
                <c:formatCode>0%</c:formatCode>
                <c:ptCount val="5"/>
                <c:pt idx="0">
                  <c:v>0.37907762239073872</c:v>
                </c:pt>
                <c:pt idx="1">
                  <c:v>0.38504574550107512</c:v>
                </c:pt>
                <c:pt idx="2">
                  <c:v>0.21493953666547491</c:v>
                </c:pt>
                <c:pt idx="3">
                  <c:v>1.732080431754137E-2</c:v>
                </c:pt>
                <c:pt idx="4">
                  <c:v>0</c:v>
                </c:pt>
              </c:numCache>
            </c:numRef>
          </c:val>
          <c:extLst>
            <c:ext xmlns:c16="http://schemas.microsoft.com/office/drawing/2014/chart" uri="{C3380CC4-5D6E-409C-BE32-E72D297353CC}">
              <c16:uniqueId val="{0000000A-24A9-41E7-80BC-10644C13A2FD}"/>
            </c:ext>
          </c:extLst>
        </c:ser>
        <c:dLbls>
          <c:showLegendKey val="0"/>
          <c:showVal val="0"/>
          <c:showCatName val="0"/>
          <c:showSerName val="0"/>
          <c:showPercent val="0"/>
          <c:showBubbleSize val="0"/>
          <c:showLeaderLines val="1"/>
        </c:dLbls>
        <c:firstSliceAng val="0"/>
        <c:holeSize val="50"/>
      </c:doughnutChart>
    </c:plotArea>
    <c:legend>
      <c:legendPos val="t"/>
      <c:layout>
        <c:manualLayout>
          <c:xMode val="edge"/>
          <c:yMode val="edge"/>
          <c:x val="0.10135336832895887"/>
          <c:y val="0.26004728132387706"/>
          <c:w val="0.12507104111986"/>
          <c:h val="0.57772914688855381"/>
        </c:manualLayout>
      </c:layout>
      <c:overlay val="0"/>
      <c:txPr>
        <a:bodyPr/>
        <a:lstStyle/>
        <a:p>
          <a:pPr>
            <a:defRPr sz="1200"/>
          </a:pPr>
          <a:endParaRPr lang="en-US"/>
        </a:p>
      </c:txPr>
    </c:legend>
    <c:plotVisOnly val="1"/>
    <c:dispBlanksAs val="gap"/>
    <c:showDLblsOverMax val="0"/>
  </c:chart>
  <c:txPr>
    <a:bodyPr/>
    <a:lstStyle/>
    <a:p>
      <a:pPr>
        <a:defRPr sz="1200">
          <a:solidFill>
            <a:schemeClr val="tx2"/>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2A018A-4872-DD49-9B1A-A826D50643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5FECBC-689B-3F42-8D6D-E914A55EAC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798DE6-F8DB-A446-8684-03380B071CEE}" type="datetimeFigureOut">
              <a:rPr lang="en-US" smtClean="0"/>
              <a:t>4/30/21</a:t>
            </a:fld>
            <a:endParaRPr lang="en-US"/>
          </a:p>
        </p:txBody>
      </p:sp>
      <p:sp>
        <p:nvSpPr>
          <p:cNvPr id="4" name="Footer Placeholder 3">
            <a:extLst>
              <a:ext uri="{FF2B5EF4-FFF2-40B4-BE49-F238E27FC236}">
                <a16:creationId xmlns:a16="http://schemas.microsoft.com/office/drawing/2014/main" id="{CD83203A-B142-F949-A616-C8068DA2C9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D78F38-5EA9-374B-BA89-ACA6C67524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E9795D-DE42-6D48-9FD1-F4D24AD5AE9F}" type="slidenum">
              <a:rPr lang="en-US" smtClean="0"/>
              <a:t>‹#›</a:t>
            </a:fld>
            <a:endParaRPr lang="en-US"/>
          </a:p>
        </p:txBody>
      </p:sp>
    </p:spTree>
    <p:extLst>
      <p:ext uri="{BB962C8B-B14F-4D97-AF65-F5344CB8AC3E}">
        <p14:creationId xmlns:p14="http://schemas.microsoft.com/office/powerpoint/2010/main" val="349384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37FBD-B59B-7347-89F8-7CBD380F1C1C}" type="datetimeFigureOut">
              <a:rPr lang="en-US" smtClean="0"/>
              <a:t>4/30/21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76249-CDB3-904D-8EA1-7B0032ED9B4A}" type="slidenum">
              <a:rPr lang="en-US" smtClean="0"/>
              <a:t>‹#›</a:t>
            </a:fld>
            <a:endParaRPr lang="en-US"/>
          </a:p>
        </p:txBody>
      </p:sp>
    </p:spTree>
    <p:extLst>
      <p:ext uri="{BB962C8B-B14F-4D97-AF65-F5344CB8AC3E}">
        <p14:creationId xmlns:p14="http://schemas.microsoft.com/office/powerpoint/2010/main" val="707000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3</a:t>
            </a:fld>
            <a:endParaRPr lang="en-US"/>
          </a:p>
        </p:txBody>
      </p:sp>
    </p:spTree>
    <p:extLst>
      <p:ext uri="{BB962C8B-B14F-4D97-AF65-F5344CB8AC3E}">
        <p14:creationId xmlns:p14="http://schemas.microsoft.com/office/powerpoint/2010/main" val="3999577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13</a:t>
            </a:fld>
            <a:endParaRPr lang="en-US"/>
          </a:p>
        </p:txBody>
      </p:sp>
    </p:spTree>
    <p:extLst>
      <p:ext uri="{BB962C8B-B14F-4D97-AF65-F5344CB8AC3E}">
        <p14:creationId xmlns:p14="http://schemas.microsoft.com/office/powerpoint/2010/main" val="2561718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NoPhoto">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ED61EA-50A9-7A4B-AA99-0C2418AD2BC9}"/>
              </a:ext>
            </a:extLst>
          </p:cNvPr>
          <p:cNvSpPr>
            <a:spLocks noGrp="1"/>
          </p:cNvSpPr>
          <p:nvPr>
            <p:ph type="subTitle" idx="1"/>
          </p:nvPr>
        </p:nvSpPr>
        <p:spPr>
          <a:xfrm>
            <a:off x="3108960" y="3602038"/>
            <a:ext cx="7559040"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211E2404-432F-EC44-A0C8-EC58138F3749}"/>
              </a:ext>
            </a:extLst>
          </p:cNvPr>
          <p:cNvSpPr>
            <a:spLocks noGrp="1"/>
          </p:cNvSpPr>
          <p:nvPr>
            <p:ph type="ctrTitle" hasCustomPrompt="1"/>
          </p:nvPr>
        </p:nvSpPr>
        <p:spPr>
          <a:xfrm>
            <a:off x="3108960" y="1190677"/>
            <a:ext cx="6740434" cy="2334686"/>
          </a:xfrm>
        </p:spPr>
        <p:txBody>
          <a:bodyPr anchor="b"/>
          <a:lstStyle>
            <a:lvl1pPr algn="l">
              <a:defRPr sz="6000">
                <a:solidFill>
                  <a:srgbClr val="6E6259"/>
                </a:solidFill>
              </a:defRPr>
            </a:lvl1pPr>
          </a:lstStyle>
          <a:p>
            <a:r>
              <a:rPr lang="en-US" dirty="0"/>
              <a:t>OPENING TITLE SLIDE</a:t>
            </a:r>
          </a:p>
        </p:txBody>
      </p:sp>
      <p:cxnSp>
        <p:nvCxnSpPr>
          <p:cNvPr id="14" name="Straight Connector 13">
            <a:extLst>
              <a:ext uri="{FF2B5EF4-FFF2-40B4-BE49-F238E27FC236}">
                <a16:creationId xmlns:a16="http://schemas.microsoft.com/office/drawing/2014/main" id="{7FADDD57-2864-DC42-8E75-2CB57C2FAFEA}"/>
              </a:ext>
            </a:extLst>
          </p:cNvPr>
          <p:cNvCxnSpPr>
            <a:cxnSpLocks/>
          </p:cNvCxnSpPr>
          <p:nvPr userDrawn="1"/>
        </p:nvCxnSpPr>
        <p:spPr>
          <a:xfrm>
            <a:off x="3235333" y="3520545"/>
            <a:ext cx="7415249" cy="0"/>
          </a:xfrm>
          <a:prstGeom prst="line">
            <a:avLst/>
          </a:prstGeom>
          <a:ln w="28575" cap="rnd" cmpd="sng" algn="ctr">
            <a:solidFill>
              <a:srgbClr val="ACA39A"/>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Slide Number Placeholder 5">
            <a:extLst>
              <a:ext uri="{FF2B5EF4-FFF2-40B4-BE49-F238E27FC236}">
                <a16:creationId xmlns:a16="http://schemas.microsoft.com/office/drawing/2014/main" id="{EEB80815-D110-C048-8BD9-ADA90B95D52C}"/>
              </a:ext>
            </a:extLst>
          </p:cNvPr>
          <p:cNvSpPr>
            <a:spLocks noGrp="1"/>
          </p:cNvSpPr>
          <p:nvPr>
            <p:ph type="sldNum" sz="quarter" idx="12"/>
          </p:nvPr>
        </p:nvSpPr>
        <p:spPr>
          <a:xfrm>
            <a:off x="8610599" y="6356350"/>
            <a:ext cx="3572695" cy="501650"/>
          </a:xfrm>
        </p:spPr>
        <p:txBody>
          <a:bodyPr/>
          <a:lstStyle/>
          <a:p>
            <a:fld id="{03115A66-A154-5249-8460-EDEEDD6183D3}" type="slidenum">
              <a:rPr lang="en-US" smtClean="0"/>
              <a:t>‹#›</a:t>
            </a:fld>
            <a:endParaRPr lang="en-US"/>
          </a:p>
        </p:txBody>
      </p:sp>
      <p:pic>
        <p:nvPicPr>
          <p:cNvPr id="12" name="Picture 11">
            <a:extLst>
              <a:ext uri="{FF2B5EF4-FFF2-40B4-BE49-F238E27FC236}">
                <a16:creationId xmlns:a16="http://schemas.microsoft.com/office/drawing/2014/main" id="{8E10A2A8-1E44-FD4B-AAA4-FB233F583F39}"/>
              </a:ext>
            </a:extLst>
          </p:cNvPr>
          <p:cNvPicPr>
            <a:picLocks noChangeAspect="1"/>
          </p:cNvPicPr>
          <p:nvPr userDrawn="1"/>
        </p:nvPicPr>
        <p:blipFill>
          <a:blip r:embed="rId2"/>
          <a:stretch>
            <a:fillRect/>
          </a:stretch>
        </p:blipFill>
        <p:spPr>
          <a:xfrm>
            <a:off x="-1588484" y="4413429"/>
            <a:ext cx="39303225" cy="2768184"/>
          </a:xfrm>
          <a:prstGeom prst="rect">
            <a:avLst/>
          </a:prstGeom>
        </p:spPr>
      </p:pic>
      <p:sp>
        <p:nvSpPr>
          <p:cNvPr id="7" name="Oval 6">
            <a:extLst>
              <a:ext uri="{FF2B5EF4-FFF2-40B4-BE49-F238E27FC236}">
                <a16:creationId xmlns:a16="http://schemas.microsoft.com/office/drawing/2014/main" id="{310073AB-4AF2-BA4D-8227-67AC4A1B8372}"/>
              </a:ext>
            </a:extLst>
          </p:cNvPr>
          <p:cNvSpPr/>
          <p:nvPr userDrawn="1"/>
        </p:nvSpPr>
        <p:spPr>
          <a:xfrm>
            <a:off x="-4212236" y="-139310"/>
            <a:ext cx="7258009" cy="737339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DB007F9-780E-7849-AA72-6DC5EA293783}"/>
              </a:ext>
            </a:extLst>
          </p:cNvPr>
          <p:cNvSpPr txBox="1"/>
          <p:nvPr userDrawn="1"/>
        </p:nvSpPr>
        <p:spPr>
          <a:xfrm>
            <a:off x="8356600" y="-2171700"/>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2BA4ED85-0A09-7046-A0F6-448A59F3F8AF}"/>
              </a:ext>
            </a:extLst>
          </p:cNvPr>
          <p:cNvSpPr txBox="1"/>
          <p:nvPr userDrawn="1"/>
        </p:nvSpPr>
        <p:spPr>
          <a:xfrm>
            <a:off x="10477500" y="-11557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15156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Photo/graph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2D77E0-3858-A74F-A822-424A64563E02}"/>
              </a:ext>
            </a:extLst>
          </p:cNvPr>
          <p:cNvSpPr/>
          <p:nvPr userDrawn="1"/>
        </p:nvSpPr>
        <p:spPr>
          <a:xfrm>
            <a:off x="0" y="0"/>
            <a:ext cx="12192000" cy="5842000"/>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40000"/>
                  <a:lumOff val="60000"/>
                </a:schemeClr>
              </a:solidFill>
            </a:endParaRPr>
          </a:p>
        </p:txBody>
      </p:sp>
      <p:sp>
        <p:nvSpPr>
          <p:cNvPr id="2" name="Title 1">
            <a:extLst>
              <a:ext uri="{FF2B5EF4-FFF2-40B4-BE49-F238E27FC236}">
                <a16:creationId xmlns:a16="http://schemas.microsoft.com/office/drawing/2014/main" id="{EB2828F3-4C82-554C-A649-782664243D33}"/>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084696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384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887F7BD-91E6-7C43-A7C3-725908A1730E}"/>
              </a:ext>
            </a:extLst>
          </p:cNvPr>
          <p:cNvSpPr/>
          <p:nvPr userDrawn="1"/>
        </p:nvSpPr>
        <p:spPr>
          <a:xfrm>
            <a:off x="-3381104" y="-1040846"/>
            <a:ext cx="8641081" cy="86410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73CC6-7093-D94F-949B-600F64B15B23}"/>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460A513-4636-004C-BD41-E88A8AF125FE}"/>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7EB7394-0A4F-FF4B-ABBF-40E37A00FD11}"/>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871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32D3-FF77-504E-B863-77FA88D55F67}"/>
              </a:ext>
            </a:extLst>
          </p:cNvPr>
          <p:cNvSpPr>
            <a:spLocks noGrp="1"/>
          </p:cNvSpPr>
          <p:nvPr>
            <p:ph type="title"/>
          </p:nvPr>
        </p:nvSpPr>
        <p:spPr>
          <a:xfrm>
            <a:off x="839788" y="457200"/>
            <a:ext cx="3932237" cy="1600200"/>
          </a:xfrm>
        </p:spPr>
        <p:txBody>
          <a:bodyPr anchor="b"/>
          <a:lstStyle>
            <a:lvl1pPr>
              <a:defRPr sz="3200">
                <a:solidFill>
                  <a:schemeClr val="tx2"/>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BD204C1-D1C8-B243-971F-46BE9EFABAF7}"/>
              </a:ext>
            </a:extLst>
          </p:cNvPr>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9919806-9DF0-C647-9598-D512A6E0167B}"/>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32827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o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0BDBA7-37FD-584B-90E5-DF45A26B74C3}"/>
              </a:ext>
            </a:extLst>
          </p:cNvPr>
          <p:cNvSpPr/>
          <p:nvPr userDrawn="1"/>
        </p:nvSpPr>
        <p:spPr>
          <a:xfrm>
            <a:off x="4206240" y="0"/>
            <a:ext cx="798576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05AC9-B1CF-4E48-9C7F-BE07E8A2CA71}"/>
              </a:ext>
            </a:extLst>
          </p:cNvPr>
          <p:cNvSpPr>
            <a:spLocks noGrp="1"/>
          </p:cNvSpPr>
          <p:nvPr>
            <p:ph type="title" hasCustomPrompt="1"/>
          </p:nvPr>
        </p:nvSpPr>
        <p:spPr>
          <a:xfrm>
            <a:off x="4460487" y="283351"/>
            <a:ext cx="7265019" cy="608747"/>
          </a:xfrm>
        </p:spPr>
        <p:txBody>
          <a:bodyPr>
            <a:normAutofit/>
          </a:bodyPr>
          <a:lstStyle>
            <a:lvl1pPr>
              <a:defRPr sz="4000">
                <a:solidFill>
                  <a:schemeClr val="tx2"/>
                </a:solidFill>
              </a:defRPr>
            </a:lvl1pPr>
          </a:lstStyle>
          <a:p>
            <a:r>
              <a:rPr lang="en-US" dirty="0"/>
              <a:t>Name of Presenter</a:t>
            </a:r>
          </a:p>
        </p:txBody>
      </p:sp>
      <p:sp>
        <p:nvSpPr>
          <p:cNvPr id="5" name="Text Placeholder 4">
            <a:extLst>
              <a:ext uri="{FF2B5EF4-FFF2-40B4-BE49-F238E27FC236}">
                <a16:creationId xmlns:a16="http://schemas.microsoft.com/office/drawing/2014/main" id="{58DEC09B-F60F-4F4F-A006-C05D177EC6AB}"/>
              </a:ext>
            </a:extLst>
          </p:cNvPr>
          <p:cNvSpPr>
            <a:spLocks noGrp="1"/>
          </p:cNvSpPr>
          <p:nvPr>
            <p:ph type="body" sz="quarter" idx="10" hasCustomPrompt="1"/>
          </p:nvPr>
        </p:nvSpPr>
        <p:spPr>
          <a:xfrm>
            <a:off x="4461106" y="904035"/>
            <a:ext cx="7264400" cy="415925"/>
          </a:xfrm>
        </p:spPr>
        <p:txBody>
          <a:bodyPr>
            <a:noAutofit/>
          </a:bodyPr>
          <a:lstStyle>
            <a:lvl1pPr marL="0" indent="0">
              <a:buFontTx/>
              <a:buNone/>
              <a:defRPr sz="2800"/>
            </a:lvl1pPr>
          </a:lstStyle>
          <a:p>
            <a:pPr lvl="0"/>
            <a:r>
              <a:rPr lang="en-US" dirty="0"/>
              <a:t>Title goes here</a:t>
            </a:r>
          </a:p>
        </p:txBody>
      </p:sp>
      <p:sp>
        <p:nvSpPr>
          <p:cNvPr id="7" name="Text Placeholder 6">
            <a:extLst>
              <a:ext uri="{FF2B5EF4-FFF2-40B4-BE49-F238E27FC236}">
                <a16:creationId xmlns:a16="http://schemas.microsoft.com/office/drawing/2014/main" id="{F714B51D-EDE7-1845-8E75-E26DA7048CD8}"/>
              </a:ext>
            </a:extLst>
          </p:cNvPr>
          <p:cNvSpPr>
            <a:spLocks noGrp="1"/>
          </p:cNvSpPr>
          <p:nvPr>
            <p:ph type="body" sz="quarter" idx="11" hasCustomPrompt="1"/>
          </p:nvPr>
        </p:nvSpPr>
        <p:spPr>
          <a:xfrm>
            <a:off x="4461106" y="2150791"/>
            <a:ext cx="7264400" cy="2873375"/>
          </a:xfrm>
        </p:spPr>
        <p:txBody>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dirty="0"/>
              <a:t>First Level Information</a:t>
            </a:r>
          </a:p>
          <a:p>
            <a:pPr lvl="1"/>
            <a:r>
              <a:rPr lang="en-US" dirty="0"/>
              <a:t>Second level information</a:t>
            </a:r>
          </a:p>
          <a:p>
            <a:pPr lvl="0"/>
            <a:r>
              <a:rPr lang="en-US" dirty="0"/>
              <a:t>First Level Information</a:t>
            </a:r>
          </a:p>
          <a:p>
            <a:pPr lvl="1"/>
            <a:r>
              <a:rPr lang="en-US" dirty="0"/>
              <a:t>Second level information</a:t>
            </a:r>
          </a:p>
          <a:p>
            <a:pPr lvl="1"/>
            <a:endParaRPr lang="en-US" dirty="0"/>
          </a:p>
        </p:txBody>
      </p:sp>
      <p:sp>
        <p:nvSpPr>
          <p:cNvPr id="13" name="Rectangle 12">
            <a:extLst>
              <a:ext uri="{FF2B5EF4-FFF2-40B4-BE49-F238E27FC236}">
                <a16:creationId xmlns:a16="http://schemas.microsoft.com/office/drawing/2014/main" id="{444467C9-6FFD-F244-8B80-1D282D8366CA}"/>
              </a:ext>
            </a:extLst>
          </p:cNvPr>
          <p:cNvSpPr/>
          <p:nvPr userDrawn="1"/>
        </p:nvSpPr>
        <p:spPr>
          <a:xfrm>
            <a:off x="10303727" y="6278137"/>
            <a:ext cx="1170878" cy="579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180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E21E-4D43-B340-AF42-64FB59DA01FE}"/>
              </a:ext>
            </a:extLst>
          </p:cNvPr>
          <p:cNvSpPr>
            <a:spLocks noGrp="1"/>
          </p:cNvSpPr>
          <p:nvPr>
            <p:ph type="title"/>
          </p:nvPr>
        </p:nvSpPr>
        <p:spPr/>
        <p:txBody>
          <a:bodyPr/>
          <a:lstStyle/>
          <a:p>
            <a:r>
              <a:rPr lang="en-US"/>
              <a:t>Click to edit Master title style</a:t>
            </a:r>
          </a:p>
        </p:txBody>
      </p:sp>
      <p:sp>
        <p:nvSpPr>
          <p:cNvPr id="3" name="Subtitle Placeholder"/>
          <p:cNvSpPr>
            <a:spLocks noGrp="1"/>
          </p:cNvSpPr>
          <p:nvPr>
            <p:ph type="body" sz="quarter" idx="10"/>
          </p:nvPr>
        </p:nvSpPr>
        <p:spPr>
          <a:xfrm>
            <a:off x="365760" y="1201738"/>
            <a:ext cx="11430000" cy="463550"/>
          </a:xfrm>
        </p:spPr>
        <p:txBody>
          <a:bodyPr>
            <a:normAutofit/>
          </a:bodyPr>
          <a:lstStyle>
            <a:lvl1pPr marL="0" indent="0">
              <a:buFontTx/>
              <a:buNone/>
              <a:defRPr sz="1500">
                <a:solidFill>
                  <a:schemeClr val="tx2"/>
                </a:solidFill>
              </a:defRPr>
            </a:lvl1pPr>
          </a:lstStyle>
          <a:p>
            <a:pPr lvl="0"/>
            <a:endParaRPr lang="en-US" dirty="0"/>
          </a:p>
        </p:txBody>
      </p:sp>
      <p:sp>
        <p:nvSpPr>
          <p:cNvPr id="4" name="Chart Placeholder"/>
          <p:cNvSpPr>
            <a:spLocks noGrp="1"/>
          </p:cNvSpPr>
          <p:nvPr>
            <p:ph type="chart" sz="quarter" idx="11"/>
          </p:nvPr>
        </p:nvSpPr>
        <p:spPr>
          <a:xfrm>
            <a:off x="365760" y="1828800"/>
            <a:ext cx="11430000" cy="4297680"/>
          </a:xfrm>
        </p:spPr>
        <p:txBody>
          <a:bodyPr/>
          <a:lstStyle/>
          <a:p>
            <a:endParaRPr lang="en-US" dirty="0"/>
          </a:p>
        </p:txBody>
      </p:sp>
      <p:sp>
        <p:nvSpPr>
          <p:cNvPr id="5" name="Filters Placeholder"/>
          <p:cNvSpPr>
            <a:spLocks noGrp="1"/>
          </p:cNvSpPr>
          <p:nvPr>
            <p:ph type="body" sz="quarter" idx="12"/>
          </p:nvPr>
        </p:nvSpPr>
        <p:spPr>
          <a:xfrm>
            <a:off x="365760" y="6236370"/>
            <a:ext cx="11430000" cy="276999"/>
          </a:xfrm>
        </p:spPr>
        <p:txBody>
          <a:bodyPr>
            <a:normAutofit/>
          </a:bodyPr>
          <a:lstStyle>
            <a:lvl1pPr marL="0" indent="0">
              <a:buFontTx/>
              <a:buNone/>
              <a:defRPr sz="1200">
                <a:solidFill>
                  <a:schemeClr val="tx2"/>
                </a:solidFill>
              </a:defRPr>
            </a:lvl1pPr>
          </a:lstStyle>
          <a:p>
            <a:pPr lvl="0"/>
            <a:endParaRPr lang="en-US" dirty="0"/>
          </a:p>
        </p:txBody>
      </p:sp>
    </p:spTree>
    <p:extLst>
      <p:ext uri="{BB962C8B-B14F-4D97-AF65-F5344CB8AC3E}">
        <p14:creationId xmlns:p14="http://schemas.microsoft.com/office/powerpoint/2010/main" val="258029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4AE8-4487-E741-95E8-F35A7314EA21}"/>
              </a:ext>
            </a:extLst>
          </p:cNvPr>
          <p:cNvSpPr>
            <a:spLocks noGrp="1"/>
          </p:cNvSpPr>
          <p:nvPr>
            <p:ph type="title" hasCustomPrompt="1"/>
          </p:nvPr>
        </p:nvSpPr>
        <p:spPr>
          <a:xfrm>
            <a:off x="831850" y="966210"/>
            <a:ext cx="10515600" cy="2852737"/>
          </a:xfrm>
        </p:spPr>
        <p:txBody>
          <a:bodyPr anchor="b"/>
          <a:lstStyle>
            <a:lvl1pPr>
              <a:defRPr sz="6000"/>
            </a:lvl1pPr>
          </a:lstStyle>
          <a:p>
            <a:r>
              <a:rPr lang="en-US" dirty="0"/>
              <a:t>OPENING TITLE SLIDE</a:t>
            </a:r>
          </a:p>
        </p:txBody>
      </p:sp>
      <p:sp>
        <p:nvSpPr>
          <p:cNvPr id="3" name="Text Placeholder 2">
            <a:extLst>
              <a:ext uri="{FF2B5EF4-FFF2-40B4-BE49-F238E27FC236}">
                <a16:creationId xmlns:a16="http://schemas.microsoft.com/office/drawing/2014/main" id="{269AE54B-17B1-F049-BC54-86BAC309B2CB}"/>
              </a:ext>
            </a:extLst>
          </p:cNvPr>
          <p:cNvSpPr>
            <a:spLocks noGrp="1"/>
          </p:cNvSpPr>
          <p:nvPr>
            <p:ph type="body" idx="1"/>
          </p:nvPr>
        </p:nvSpPr>
        <p:spPr>
          <a:xfrm>
            <a:off x="831850" y="3845936"/>
            <a:ext cx="10515600" cy="568074"/>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A0341B17-8295-C048-8DA5-FC994AE3EDF7}"/>
              </a:ext>
            </a:extLst>
          </p:cNvPr>
          <p:cNvPicPr>
            <a:picLocks noChangeAspect="1"/>
          </p:cNvPicPr>
          <p:nvPr userDrawn="1"/>
        </p:nvPicPr>
        <p:blipFill>
          <a:blip r:embed="rId2"/>
          <a:stretch>
            <a:fillRect/>
          </a:stretch>
        </p:blipFill>
        <p:spPr>
          <a:xfrm>
            <a:off x="-9227211" y="4479099"/>
            <a:ext cx="36743873" cy="2587923"/>
          </a:xfrm>
          <a:prstGeom prst="rect">
            <a:avLst/>
          </a:prstGeom>
        </p:spPr>
      </p:pic>
    </p:spTree>
    <p:extLst>
      <p:ext uri="{BB962C8B-B14F-4D97-AF65-F5344CB8AC3E}">
        <p14:creationId xmlns:p14="http://schemas.microsoft.com/office/powerpoint/2010/main" val="343365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FBF5C5-11B9-974F-9FD8-AE6E63F196BA}"/>
              </a:ext>
            </a:extLst>
          </p:cNvPr>
          <p:cNvSpPr/>
          <p:nvPr userDrawn="1"/>
        </p:nvSpPr>
        <p:spPr>
          <a:xfrm>
            <a:off x="-8705" y="0"/>
            <a:ext cx="1219200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F0ED"/>
              </a:solidFill>
            </a:endParaRPr>
          </a:p>
        </p:txBody>
      </p:sp>
      <p:sp>
        <p:nvSpPr>
          <p:cNvPr id="2" name="Title 1">
            <a:extLst>
              <a:ext uri="{FF2B5EF4-FFF2-40B4-BE49-F238E27FC236}">
                <a16:creationId xmlns:a16="http://schemas.microsoft.com/office/drawing/2014/main" id="{472FE6D3-D66C-C64D-BFBE-72491DC59903}"/>
              </a:ext>
            </a:extLst>
          </p:cNvPr>
          <p:cNvSpPr>
            <a:spLocks noGrp="1"/>
          </p:cNvSpPr>
          <p:nvPr>
            <p:ph type="title" hasCustomPrompt="1"/>
          </p:nvPr>
        </p:nvSpPr>
        <p:spPr/>
        <p:txBody>
          <a:bodyPr/>
          <a:lstStyle>
            <a:lvl1pPr>
              <a:defRPr>
                <a:solidFill>
                  <a:schemeClr val="tx2"/>
                </a:solidFill>
              </a:defRPr>
            </a:lvl1pPr>
          </a:lstStyle>
          <a:p>
            <a:r>
              <a:rPr lang="en-US" dirty="0"/>
              <a:t>SLIDE TITLE- ALL CAPS</a:t>
            </a:r>
          </a:p>
        </p:txBody>
      </p:sp>
      <p:sp>
        <p:nvSpPr>
          <p:cNvPr id="3" name="Content Placeholder 2">
            <a:extLst>
              <a:ext uri="{FF2B5EF4-FFF2-40B4-BE49-F238E27FC236}">
                <a16:creationId xmlns:a16="http://schemas.microsoft.com/office/drawing/2014/main" id="{551577F2-582E-0945-A254-44C70905A847}"/>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52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C3D858-E186-F54F-9326-67385112E763}"/>
              </a:ext>
            </a:extLst>
          </p:cNvPr>
          <p:cNvSpPr/>
          <p:nvPr userDrawn="1"/>
        </p:nvSpPr>
        <p:spPr>
          <a:xfrm>
            <a:off x="0" y="0"/>
            <a:ext cx="12192000" cy="389273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075A67-971F-844C-BC47-00AB96D585C7}"/>
              </a:ext>
            </a:extLst>
          </p:cNvPr>
          <p:cNvSpPr/>
          <p:nvPr userDrawn="1"/>
        </p:nvSpPr>
        <p:spPr>
          <a:xfrm>
            <a:off x="-243914" y="1946365"/>
            <a:ext cx="5164823" cy="51648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2C4AE8-4487-E741-95E8-F35A7314EA21}"/>
              </a:ext>
            </a:extLst>
          </p:cNvPr>
          <p:cNvSpPr>
            <a:spLocks noGrp="1"/>
          </p:cNvSpPr>
          <p:nvPr>
            <p:ph type="title" hasCustomPrompt="1"/>
          </p:nvPr>
        </p:nvSpPr>
        <p:spPr>
          <a:xfrm>
            <a:off x="770709" y="2480030"/>
            <a:ext cx="3417516" cy="1681954"/>
          </a:xfrm>
        </p:spPr>
        <p:txBody>
          <a:bodyPr anchor="b">
            <a:normAutofit/>
          </a:bodyPr>
          <a:lstStyle>
            <a:lvl1pPr algn="l">
              <a:defRPr sz="4000">
                <a:solidFill>
                  <a:schemeClr val="bg1"/>
                </a:solidFill>
              </a:defRPr>
            </a:lvl1pPr>
          </a:lstStyle>
          <a:p>
            <a:r>
              <a:rPr lang="en-US" dirty="0"/>
              <a:t>Chapter Name </a:t>
            </a:r>
          </a:p>
        </p:txBody>
      </p:sp>
      <p:sp>
        <p:nvSpPr>
          <p:cNvPr id="3" name="Text Placeholder 2">
            <a:extLst>
              <a:ext uri="{FF2B5EF4-FFF2-40B4-BE49-F238E27FC236}">
                <a16:creationId xmlns:a16="http://schemas.microsoft.com/office/drawing/2014/main" id="{269AE54B-17B1-F049-BC54-86BAC309B2CB}"/>
              </a:ext>
            </a:extLst>
          </p:cNvPr>
          <p:cNvSpPr>
            <a:spLocks noGrp="1"/>
          </p:cNvSpPr>
          <p:nvPr>
            <p:ph type="body" idx="1"/>
          </p:nvPr>
        </p:nvSpPr>
        <p:spPr>
          <a:xfrm>
            <a:off x="770709" y="4238166"/>
            <a:ext cx="3417516"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Content Placeholder 2">
            <a:extLst>
              <a:ext uri="{FF2B5EF4-FFF2-40B4-BE49-F238E27FC236}">
                <a16:creationId xmlns:a16="http://schemas.microsoft.com/office/drawing/2014/main" id="{A762DCA6-A292-CF47-BEEE-8EAE34480045}"/>
              </a:ext>
            </a:extLst>
          </p:cNvPr>
          <p:cNvSpPr>
            <a:spLocks noGrp="1"/>
          </p:cNvSpPr>
          <p:nvPr>
            <p:ph idx="15"/>
          </p:nvPr>
        </p:nvSpPr>
        <p:spPr>
          <a:xfrm>
            <a:off x="5108143" y="4238166"/>
            <a:ext cx="6245658" cy="1875251"/>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1970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0BDBA7-37FD-584B-90E5-DF45A26B74C3}"/>
              </a:ext>
            </a:extLst>
          </p:cNvPr>
          <p:cNvSpPr/>
          <p:nvPr userDrawn="1"/>
        </p:nvSpPr>
        <p:spPr>
          <a:xfrm>
            <a:off x="0" y="0"/>
            <a:ext cx="1219200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B05AC9-B1CF-4E48-9C7F-BE07E8A2CA71}"/>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A38DCF-3E44-5F47-B458-53EAFC5D74BD}"/>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2EF2BFE-C7AA-7543-A909-B592A1F6BA7A}"/>
              </a:ext>
            </a:extLst>
          </p:cNvPr>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553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0BDBA7-37FD-584B-90E5-DF45A26B74C3}"/>
              </a:ext>
            </a:extLst>
          </p:cNvPr>
          <p:cNvSpPr/>
          <p:nvPr userDrawn="1"/>
        </p:nvSpPr>
        <p:spPr>
          <a:xfrm>
            <a:off x="0" y="0"/>
            <a:ext cx="1219200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05AC9-B1CF-4E48-9C7F-BE07E8A2CA71}"/>
              </a:ext>
            </a:extLst>
          </p:cNvPr>
          <p:cNvSpPr>
            <a:spLocks noGrp="1"/>
          </p:cNvSpPr>
          <p:nvPr>
            <p:ph type="title"/>
          </p:nvPr>
        </p:nvSpPr>
        <p:spPr>
          <a:xfrm>
            <a:off x="838200"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A38DCF-3E44-5F47-B458-53EAFC5D74BD}"/>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Oval 8">
            <a:extLst>
              <a:ext uri="{FF2B5EF4-FFF2-40B4-BE49-F238E27FC236}">
                <a16:creationId xmlns:a16="http://schemas.microsoft.com/office/drawing/2014/main" id="{E1A664D9-5319-5144-B2B9-E76E3FBBCEC2}"/>
              </a:ext>
            </a:extLst>
          </p:cNvPr>
          <p:cNvSpPr/>
          <p:nvPr userDrawn="1"/>
        </p:nvSpPr>
        <p:spPr>
          <a:xfrm>
            <a:off x="7867650" y="1825625"/>
            <a:ext cx="3776662" cy="37766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AA81BE3-EAAA-CC44-BA39-03D7FE7722E9}"/>
              </a:ext>
            </a:extLst>
          </p:cNvPr>
          <p:cNvPicPr>
            <a:picLocks noChangeAspect="1"/>
          </p:cNvPicPr>
          <p:nvPr userDrawn="1"/>
        </p:nvPicPr>
        <p:blipFill>
          <a:blip r:embed="rId2"/>
          <a:stretch>
            <a:fillRect/>
          </a:stretch>
        </p:blipFill>
        <p:spPr>
          <a:xfrm>
            <a:off x="7714218" y="4719374"/>
            <a:ext cx="18848839" cy="1325826"/>
          </a:xfrm>
          <a:prstGeom prst="rect">
            <a:avLst/>
          </a:prstGeom>
        </p:spPr>
      </p:pic>
      <p:sp>
        <p:nvSpPr>
          <p:cNvPr id="10" name="Oval 9">
            <a:extLst>
              <a:ext uri="{FF2B5EF4-FFF2-40B4-BE49-F238E27FC236}">
                <a16:creationId xmlns:a16="http://schemas.microsoft.com/office/drawing/2014/main" id="{8C71C712-FC2A-7B4E-B3D0-89F39CD4F88D}"/>
              </a:ext>
            </a:extLst>
          </p:cNvPr>
          <p:cNvSpPr/>
          <p:nvPr userDrawn="1"/>
        </p:nvSpPr>
        <p:spPr>
          <a:xfrm>
            <a:off x="6493669" y="3827394"/>
            <a:ext cx="2116931" cy="21169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578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0BDBA7-37FD-584B-90E5-DF45A26B74C3}"/>
              </a:ext>
            </a:extLst>
          </p:cNvPr>
          <p:cNvSpPr/>
          <p:nvPr userDrawn="1"/>
        </p:nvSpPr>
        <p:spPr>
          <a:xfrm>
            <a:off x="0" y="0"/>
            <a:ext cx="1219200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05AC9-B1CF-4E48-9C7F-BE07E8A2CA71}"/>
              </a:ext>
            </a:extLst>
          </p:cNvPr>
          <p:cNvSpPr>
            <a:spLocks noGrp="1"/>
          </p:cNvSpPr>
          <p:nvPr>
            <p:ph type="title"/>
          </p:nvPr>
        </p:nvSpPr>
        <p:spPr>
          <a:xfrm>
            <a:off x="838200"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A38DCF-3E44-5F47-B458-53EAFC5D74BD}"/>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917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A6321F-03C9-8445-A63B-2E3A5DFE3129}"/>
              </a:ext>
            </a:extLst>
          </p:cNvPr>
          <p:cNvSpPr/>
          <p:nvPr userDrawn="1"/>
        </p:nvSpPr>
        <p:spPr>
          <a:xfrm>
            <a:off x="0" y="0"/>
            <a:ext cx="1219200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5F5F2-044E-D44C-8CA3-BE34D8415FE3}"/>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FFB32A-E3E2-104F-8F52-BE7B483E1CE4}"/>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946015-FCE3-144E-8586-5A098EEAE935}"/>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E1666A1-D268-EF42-B430-6D0222A930A5}"/>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777170-3650-784E-8B4A-BC68B55654B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115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2D77E0-3858-A74F-A822-424A64563E02}"/>
              </a:ext>
            </a:extLst>
          </p:cNvPr>
          <p:cNvSpPr/>
          <p:nvPr userDrawn="1"/>
        </p:nvSpPr>
        <p:spPr>
          <a:xfrm>
            <a:off x="0" y="0"/>
            <a:ext cx="1219200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40000"/>
                  <a:lumOff val="60000"/>
                </a:schemeClr>
              </a:solidFill>
            </a:endParaRPr>
          </a:p>
        </p:txBody>
      </p:sp>
      <p:sp>
        <p:nvSpPr>
          <p:cNvPr id="2" name="Title 1">
            <a:extLst>
              <a:ext uri="{FF2B5EF4-FFF2-40B4-BE49-F238E27FC236}">
                <a16:creationId xmlns:a16="http://schemas.microsoft.com/office/drawing/2014/main" id="{EB2828F3-4C82-554C-A649-782664243D33}"/>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572129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10A788-97CB-3041-9150-A61482148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ALL CAPS TITLE</a:t>
            </a:r>
          </a:p>
        </p:txBody>
      </p:sp>
      <p:sp>
        <p:nvSpPr>
          <p:cNvPr id="3" name="Text Placeholder 2">
            <a:extLst>
              <a:ext uri="{FF2B5EF4-FFF2-40B4-BE49-F238E27FC236}">
                <a16:creationId xmlns:a16="http://schemas.microsoft.com/office/drawing/2014/main" id="{F7ECEEF0-8C52-8540-9210-0EF763E561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B1F7C04-1437-CA46-95A6-BB6115533C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187B7-06FA-6B4D-8615-3A16CF86C54F}" type="datetimeFigureOut">
              <a:rPr lang="en-US" smtClean="0"/>
              <a:t>4/30/21</a:t>
            </a:fld>
            <a:endParaRPr lang="en-US"/>
          </a:p>
        </p:txBody>
      </p:sp>
      <p:sp>
        <p:nvSpPr>
          <p:cNvPr id="5" name="Footer Placeholder 4">
            <a:extLst>
              <a:ext uri="{FF2B5EF4-FFF2-40B4-BE49-F238E27FC236}">
                <a16:creationId xmlns:a16="http://schemas.microsoft.com/office/drawing/2014/main" id="{2C51AB09-2C78-B04E-A926-5B5BDDDED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6F3620-6AC0-2F4F-B2F4-FF5A72ADA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15A66-A154-5249-8460-EDEEDD6183D3}" type="slidenum">
              <a:rPr lang="en-US" smtClean="0"/>
              <a:t>‹#›</a:t>
            </a:fld>
            <a:endParaRPr lang="en-US"/>
          </a:p>
        </p:txBody>
      </p:sp>
      <p:pic>
        <p:nvPicPr>
          <p:cNvPr id="7" name="Picture 6">
            <a:extLst>
              <a:ext uri="{FF2B5EF4-FFF2-40B4-BE49-F238E27FC236}">
                <a16:creationId xmlns:a16="http://schemas.microsoft.com/office/drawing/2014/main" id="{93AD09B9-FB45-864F-BEF7-1F1499408D3D}"/>
              </a:ext>
            </a:extLst>
          </p:cNvPr>
          <p:cNvPicPr>
            <a:picLocks noChangeAspect="1"/>
          </p:cNvPicPr>
          <p:nvPr userDrawn="1"/>
        </p:nvPicPr>
        <p:blipFill>
          <a:blip r:embed="rId17"/>
          <a:stretch>
            <a:fillRect/>
          </a:stretch>
        </p:blipFill>
        <p:spPr>
          <a:xfrm>
            <a:off x="10382358" y="6388689"/>
            <a:ext cx="971442" cy="300445"/>
          </a:xfrm>
          <a:prstGeom prst="rect">
            <a:avLst/>
          </a:prstGeom>
        </p:spPr>
      </p:pic>
    </p:spTree>
    <p:extLst>
      <p:ext uri="{BB962C8B-B14F-4D97-AF65-F5344CB8AC3E}">
        <p14:creationId xmlns:p14="http://schemas.microsoft.com/office/powerpoint/2010/main" val="33893341"/>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50" r:id="rId3"/>
    <p:sldLayoutId id="2147483662" r:id="rId4"/>
    <p:sldLayoutId id="2147483652" r:id="rId5"/>
    <p:sldLayoutId id="2147483661" r:id="rId6"/>
    <p:sldLayoutId id="2147483663" r:id="rId7"/>
    <p:sldLayoutId id="2147483653" r:id="rId8"/>
    <p:sldLayoutId id="2147483654" r:id="rId9"/>
    <p:sldLayoutId id="2147483665" r:id="rId10"/>
    <p:sldLayoutId id="2147483655" r:id="rId11"/>
    <p:sldLayoutId id="2147483656" r:id="rId12"/>
    <p:sldLayoutId id="2147483657" r:id="rId13"/>
    <p:sldLayoutId id="2147483664" r:id="rId14"/>
    <p:sldLayoutId id="2147483666" r:id="rId15"/>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hyperlink" Target="http://www.asha.org/public" TargetMode="External"/><Relationship Id="rId2" Type="http://schemas.openxmlformats.org/officeDocument/2006/relationships/hyperlink" Target="http://www.actnowonhearing.com/" TargetMode="External"/><Relationship Id="rId1" Type="http://schemas.openxmlformats.org/officeDocument/2006/relationships/slideLayout" Target="../slideLayouts/slideLayout3.xml"/><Relationship Id="rId4" Type="http://schemas.openxmlformats.org/officeDocument/2006/relationships/hyperlink" Target="http://www.asha.org/profin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8E74ACE-F64B-EE40-8DFE-A40EA97B2A93}"/>
              </a:ext>
            </a:extLst>
          </p:cNvPr>
          <p:cNvSpPr>
            <a:spLocks noGrp="1"/>
          </p:cNvSpPr>
          <p:nvPr>
            <p:ph type="subTitle" idx="1"/>
          </p:nvPr>
        </p:nvSpPr>
        <p:spPr/>
        <p:txBody>
          <a:bodyPr/>
          <a:lstStyle/>
          <a:p>
            <a:r>
              <a:rPr lang="en-US" dirty="0"/>
              <a:t>[Your Name]</a:t>
            </a:r>
          </a:p>
        </p:txBody>
      </p:sp>
      <p:sp>
        <p:nvSpPr>
          <p:cNvPr id="3" name="Title 2">
            <a:extLst>
              <a:ext uri="{FF2B5EF4-FFF2-40B4-BE49-F238E27FC236}">
                <a16:creationId xmlns:a16="http://schemas.microsoft.com/office/drawing/2014/main" id="{3E8339B3-BE5A-DC42-8AC8-AFD9AB16659C}"/>
              </a:ext>
            </a:extLst>
          </p:cNvPr>
          <p:cNvSpPr>
            <a:spLocks noGrp="1"/>
          </p:cNvSpPr>
          <p:nvPr>
            <p:ph type="ctrTitle"/>
          </p:nvPr>
        </p:nvSpPr>
        <p:spPr>
          <a:xfrm>
            <a:off x="3108959" y="1088137"/>
            <a:ext cx="7794171" cy="2248187"/>
          </a:xfrm>
        </p:spPr>
        <p:txBody>
          <a:bodyPr>
            <a:normAutofit/>
          </a:bodyPr>
          <a:lstStyle/>
          <a:p>
            <a:r>
              <a:rPr lang="en-US" dirty="0"/>
              <a:t>Taking Action on Hearing Loss</a:t>
            </a:r>
            <a:endParaRPr lang="en-US" dirty="0">
              <a:solidFill>
                <a:schemeClr val="tx1"/>
              </a:solidFill>
            </a:endParaRPr>
          </a:p>
        </p:txBody>
      </p:sp>
    </p:spTree>
    <p:extLst>
      <p:ext uri="{BB962C8B-B14F-4D97-AF65-F5344CB8AC3E}">
        <p14:creationId xmlns:p14="http://schemas.microsoft.com/office/powerpoint/2010/main" val="2963582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Placeholder 3"/>
          <p:cNvGraphicFramePr>
            <a:graphicFrameLocks noGrp="1"/>
          </p:cNvGraphicFramePr>
          <p:nvPr>
            <p:ph type="chart" sz="quarter" idx="4294967295"/>
            <p:extLst>
              <p:ext uri="{D42A27DB-BD31-4B8C-83A1-F6EECF244321}">
                <p14:modId xmlns:p14="http://schemas.microsoft.com/office/powerpoint/2010/main" val="2705161857"/>
              </p:ext>
            </p:extLst>
          </p:nvPr>
        </p:nvGraphicFramePr>
        <p:xfrm>
          <a:off x="0" y="1828800"/>
          <a:ext cx="11430000" cy="4297363"/>
        </p:xfrm>
        <a:graphic>
          <a:graphicData uri="http://schemas.openxmlformats.org/drawingml/2006/chart">
            <c:chart xmlns:c="http://schemas.openxmlformats.org/drawingml/2006/chart" xmlns:r="http://schemas.openxmlformats.org/officeDocument/2006/relationships" r:id="rId2"/>
          </a:graphicData>
        </a:graphic>
      </p:graphicFrame>
      <p:sp>
        <p:nvSpPr>
          <p:cNvPr id="16" name="Title 1">
            <a:extLst>
              <a:ext uri="{FF2B5EF4-FFF2-40B4-BE49-F238E27FC236}">
                <a16:creationId xmlns:a16="http://schemas.microsoft.com/office/drawing/2014/main" id="{4B4EFE33-93F2-4356-A29C-340AF1D92EF5}"/>
              </a:ext>
            </a:extLst>
          </p:cNvPr>
          <p:cNvSpPr>
            <a:spLocks noGrp="1"/>
          </p:cNvSpPr>
          <p:nvPr>
            <p:ph type="title" idx="4294967295"/>
          </p:nvPr>
        </p:nvSpPr>
        <p:spPr>
          <a:xfrm>
            <a:off x="743197" y="246511"/>
            <a:ext cx="10705605" cy="738187"/>
          </a:xfrm>
        </p:spPr>
        <p:txBody>
          <a:bodyPr anchor="t">
            <a:noAutofit/>
          </a:bodyPr>
          <a:lstStyle/>
          <a:p>
            <a:r>
              <a:rPr lang="en-US" sz="2500" b="1" dirty="0"/>
              <a:t>The vast majority of hearing aid users say their quality of life has improved since wearing</a:t>
            </a:r>
            <a:br>
              <a:rPr lang="en-US" sz="2500" b="1" dirty="0"/>
            </a:br>
            <a:br>
              <a:rPr lang="en-US" sz="1800" dirty="0"/>
            </a:br>
            <a:endParaRPr sz="1800" dirty="0"/>
          </a:p>
        </p:txBody>
      </p:sp>
      <p:sp>
        <p:nvSpPr>
          <p:cNvPr id="11" name="Text Placeholder 2">
            <a:extLst>
              <a:ext uri="{FF2B5EF4-FFF2-40B4-BE49-F238E27FC236}">
                <a16:creationId xmlns:a16="http://schemas.microsoft.com/office/drawing/2014/main" id="{09726B27-CD19-45F9-B708-ABF90EADDB98}"/>
              </a:ext>
            </a:extLst>
          </p:cNvPr>
          <p:cNvSpPr txBox="1">
            <a:spLocks/>
          </p:cNvSpPr>
          <p:nvPr/>
        </p:nvSpPr>
        <p:spPr>
          <a:xfrm>
            <a:off x="1436913" y="2467191"/>
            <a:ext cx="2289048" cy="463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15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100" dirty="0"/>
          </a:p>
        </p:txBody>
      </p:sp>
      <p:sp>
        <p:nvSpPr>
          <p:cNvPr id="14" name="TextBox 13">
            <a:extLst>
              <a:ext uri="{FF2B5EF4-FFF2-40B4-BE49-F238E27FC236}">
                <a16:creationId xmlns:a16="http://schemas.microsoft.com/office/drawing/2014/main" id="{E6A1603B-5175-4E01-82B9-78F6CE4ABF50}"/>
              </a:ext>
            </a:extLst>
          </p:cNvPr>
          <p:cNvSpPr txBox="1"/>
          <p:nvPr/>
        </p:nvSpPr>
        <p:spPr>
          <a:xfrm>
            <a:off x="1163781" y="2204172"/>
            <a:ext cx="4249784" cy="369332"/>
          </a:xfrm>
          <a:prstGeom prst="rect">
            <a:avLst/>
          </a:prstGeom>
          <a:noFill/>
        </p:spPr>
        <p:txBody>
          <a:bodyPr wrap="square" rtlCol="0">
            <a:spAutoFit/>
          </a:bodyPr>
          <a:lstStyle/>
          <a:p>
            <a:r>
              <a:rPr lang="en-US" dirty="0"/>
              <a:t>Quality of Life With Hearing Aids</a:t>
            </a:r>
          </a:p>
        </p:txBody>
      </p:sp>
      <p:sp>
        <p:nvSpPr>
          <p:cNvPr id="15" name="TextBox 14">
            <a:extLst>
              <a:ext uri="{FF2B5EF4-FFF2-40B4-BE49-F238E27FC236}">
                <a16:creationId xmlns:a16="http://schemas.microsoft.com/office/drawing/2014/main" id="{B832FD48-C02C-4A90-8B11-C1D5CE59B2AA}"/>
              </a:ext>
            </a:extLst>
          </p:cNvPr>
          <p:cNvSpPr txBox="1"/>
          <p:nvPr/>
        </p:nvSpPr>
        <p:spPr>
          <a:xfrm>
            <a:off x="4970417" y="3429000"/>
            <a:ext cx="1432560" cy="1354217"/>
          </a:xfrm>
          <a:prstGeom prst="rect">
            <a:avLst/>
          </a:prstGeom>
          <a:noFill/>
        </p:spPr>
        <p:txBody>
          <a:bodyPr wrap="square" rtlCol="0">
            <a:spAutoFit/>
          </a:bodyPr>
          <a:lstStyle/>
          <a:p>
            <a:pPr algn="ctr"/>
            <a:r>
              <a:rPr lang="en-US" sz="2800" b="1" dirty="0"/>
              <a:t>76%</a:t>
            </a:r>
            <a:br>
              <a:rPr lang="en-US" dirty="0"/>
            </a:br>
            <a:r>
              <a:rPr lang="en-US" dirty="0"/>
              <a:t>Much/</a:t>
            </a:r>
            <a:br>
              <a:rPr lang="en-US" dirty="0"/>
            </a:br>
            <a:r>
              <a:rPr lang="en-US" dirty="0"/>
              <a:t>A Little Better</a:t>
            </a:r>
          </a:p>
        </p:txBody>
      </p:sp>
      <p:sp>
        <p:nvSpPr>
          <p:cNvPr id="2" name="TextBox 1">
            <a:extLst>
              <a:ext uri="{FF2B5EF4-FFF2-40B4-BE49-F238E27FC236}">
                <a16:creationId xmlns:a16="http://schemas.microsoft.com/office/drawing/2014/main" id="{EBEDCC41-BAF8-3840-9BC5-066BCFDDFA60}"/>
              </a:ext>
            </a:extLst>
          </p:cNvPr>
          <p:cNvSpPr txBox="1"/>
          <p:nvPr/>
        </p:nvSpPr>
        <p:spPr>
          <a:xfrm>
            <a:off x="7673833" y="2467191"/>
            <a:ext cx="3756167" cy="2862322"/>
          </a:xfrm>
          <a:prstGeom prst="rect">
            <a:avLst/>
          </a:prstGeom>
          <a:noFill/>
        </p:spPr>
        <p:txBody>
          <a:bodyPr wrap="square" rtlCol="0">
            <a:spAutoFit/>
          </a:bodyPr>
          <a:lstStyle/>
          <a:p>
            <a:pPr marL="285750" indent="-285750">
              <a:buFont typeface="Arial" panose="020B0604020202020204" pitchFamily="34" charset="0"/>
              <a:buChar char="•"/>
            </a:pPr>
            <a:r>
              <a:rPr lang="en-US" dirty="0"/>
              <a:t>Nearly eight in 10 rate their quality of life either “Much” or “A little bit” better since they began wearing hearing aids</a:t>
            </a:r>
          </a:p>
          <a:p>
            <a:pPr marL="285750" indent="-285750">
              <a:buFont typeface="Arial" panose="020B0604020202020204" pitchFamily="34" charset="0"/>
              <a:buChar char="•"/>
            </a:pPr>
            <a:r>
              <a:rPr lang="en-US" dirty="0"/>
              <a:t>Most remaining wearers rate their quality of life as about the same as before they began wearing aids, with only 2% saying their quality of life has gotten worse.</a:t>
            </a:r>
          </a:p>
        </p:txBody>
      </p:sp>
    </p:spTree>
    <p:extLst>
      <p:ext uri="{BB962C8B-B14F-4D97-AF65-F5344CB8AC3E}">
        <p14:creationId xmlns:p14="http://schemas.microsoft.com/office/powerpoint/2010/main" val="839495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8BAE-5E18-6D4D-A133-9DA5F23A8385}"/>
              </a:ext>
            </a:extLst>
          </p:cNvPr>
          <p:cNvSpPr>
            <a:spLocks noGrp="1"/>
          </p:cNvSpPr>
          <p:nvPr>
            <p:ph type="title"/>
          </p:nvPr>
        </p:nvSpPr>
        <p:spPr>
          <a:xfrm>
            <a:off x="836610" y="1167985"/>
            <a:ext cx="3932237" cy="1600200"/>
          </a:xfrm>
        </p:spPr>
        <p:txBody>
          <a:bodyPr>
            <a:normAutofit fontScale="90000"/>
          </a:bodyPr>
          <a:lstStyle/>
          <a:p>
            <a:r>
              <a:rPr lang="en-US" sz="3600" dirty="0"/>
              <a:t>Is It Hearing Loss? A Checklist for Adults</a:t>
            </a:r>
          </a:p>
        </p:txBody>
      </p:sp>
      <p:sp>
        <p:nvSpPr>
          <p:cNvPr id="3" name="Content Placeholder 2">
            <a:extLst>
              <a:ext uri="{FF2B5EF4-FFF2-40B4-BE49-F238E27FC236}">
                <a16:creationId xmlns:a16="http://schemas.microsoft.com/office/drawing/2014/main" id="{38BF2D4D-DE4B-3247-87B4-AC8102257F79}"/>
              </a:ext>
            </a:extLst>
          </p:cNvPr>
          <p:cNvSpPr>
            <a:spLocks noGrp="1"/>
          </p:cNvSpPr>
          <p:nvPr>
            <p:ph idx="1"/>
          </p:nvPr>
        </p:nvSpPr>
        <p:spPr>
          <a:xfrm>
            <a:off x="5408908" y="1623701"/>
            <a:ext cx="5946480" cy="4237349"/>
          </a:xfrm>
        </p:spPr>
        <p:txBody>
          <a:bodyPr>
            <a:normAutofit fontScale="62500" lnSpcReduction="20000"/>
          </a:bodyPr>
          <a:lstStyle/>
          <a:p>
            <a:pPr lvl="0"/>
            <a:r>
              <a:rPr lang="en-US" dirty="0"/>
              <a:t>Do you have dizziness, pain, or ringing in your ears?</a:t>
            </a:r>
          </a:p>
          <a:p>
            <a:pPr lvl="0"/>
            <a:r>
              <a:rPr lang="en-US" dirty="0"/>
              <a:t>Do people around you often seem to mumble?</a:t>
            </a:r>
          </a:p>
          <a:p>
            <a:pPr lvl="0"/>
            <a:r>
              <a:rPr lang="en-US" dirty="0"/>
              <a:t>Do you often need to ask people to repeat themselves?</a:t>
            </a:r>
          </a:p>
          <a:p>
            <a:pPr lvl="0"/>
            <a:r>
              <a:rPr lang="en-US" dirty="0"/>
              <a:t>Do others complain about you turning up the TV volume too high?</a:t>
            </a:r>
          </a:p>
          <a:p>
            <a:pPr lvl="0"/>
            <a:r>
              <a:rPr lang="en-US" dirty="0"/>
              <a:t>Do you have trouble following conversation when more than one person is talking?</a:t>
            </a:r>
          </a:p>
          <a:p>
            <a:pPr lvl="0"/>
            <a:r>
              <a:rPr lang="en-US" dirty="0"/>
              <a:t>Do you have trouble hearing on the phone? </a:t>
            </a:r>
          </a:p>
          <a:p>
            <a:pPr lvl="0"/>
            <a:r>
              <a:rPr lang="en-US" dirty="0"/>
              <a:t>Do you have to listen carefully or put in extra effort to understand conversation?</a:t>
            </a:r>
          </a:p>
          <a:p>
            <a:pPr lvl="0"/>
            <a:r>
              <a:rPr lang="en-US" dirty="0"/>
              <a:t>Do you have trouble hearing in noisy environments, such as restaurants?</a:t>
            </a:r>
          </a:p>
        </p:txBody>
      </p:sp>
      <p:sp>
        <p:nvSpPr>
          <p:cNvPr id="4" name="Text Placeholder 3">
            <a:extLst>
              <a:ext uri="{FF2B5EF4-FFF2-40B4-BE49-F238E27FC236}">
                <a16:creationId xmlns:a16="http://schemas.microsoft.com/office/drawing/2014/main" id="{84A57D16-1050-D34A-A3D5-ECCFAFF911C1}"/>
              </a:ext>
            </a:extLst>
          </p:cNvPr>
          <p:cNvSpPr>
            <a:spLocks noGrp="1"/>
          </p:cNvSpPr>
          <p:nvPr>
            <p:ph type="body" sz="half" idx="2"/>
          </p:nvPr>
        </p:nvSpPr>
        <p:spPr>
          <a:xfrm>
            <a:off x="836609" y="2768185"/>
            <a:ext cx="3932237" cy="3735388"/>
          </a:xfrm>
        </p:spPr>
        <p:txBody>
          <a:bodyPr/>
          <a:lstStyle/>
          <a:p>
            <a:r>
              <a:rPr lang="en-US" dirty="0"/>
              <a:t>Ask yourself these questions:  </a:t>
            </a:r>
          </a:p>
        </p:txBody>
      </p:sp>
    </p:spTree>
    <p:extLst>
      <p:ext uri="{BB962C8B-B14F-4D97-AF65-F5344CB8AC3E}">
        <p14:creationId xmlns:p14="http://schemas.microsoft.com/office/powerpoint/2010/main" val="1214623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E0D3-46DD-9D4C-8AAE-D2C335C2E0ED}"/>
              </a:ext>
            </a:extLst>
          </p:cNvPr>
          <p:cNvSpPr>
            <a:spLocks noGrp="1"/>
          </p:cNvSpPr>
          <p:nvPr>
            <p:ph type="title"/>
          </p:nvPr>
        </p:nvSpPr>
        <p:spPr/>
        <p:txBody>
          <a:bodyPr/>
          <a:lstStyle/>
          <a:p>
            <a:r>
              <a:rPr lang="en-US" dirty="0"/>
              <a:t>Why Take Action?</a:t>
            </a:r>
          </a:p>
        </p:txBody>
      </p:sp>
      <p:sp>
        <p:nvSpPr>
          <p:cNvPr id="3" name="Content Placeholder 2">
            <a:extLst>
              <a:ext uri="{FF2B5EF4-FFF2-40B4-BE49-F238E27FC236}">
                <a16:creationId xmlns:a16="http://schemas.microsoft.com/office/drawing/2014/main" id="{1D404E0A-621B-A540-9341-5F3E166E49D4}"/>
              </a:ext>
            </a:extLst>
          </p:cNvPr>
          <p:cNvSpPr>
            <a:spLocks noGrp="1"/>
          </p:cNvSpPr>
          <p:nvPr>
            <p:ph sz="half" idx="1"/>
          </p:nvPr>
        </p:nvSpPr>
        <p:spPr/>
        <p:txBody>
          <a:bodyPr>
            <a:normAutofit/>
          </a:bodyPr>
          <a:lstStyle/>
          <a:p>
            <a:pPr marL="0" indent="0">
              <a:buNone/>
            </a:pPr>
            <a:r>
              <a:rPr lang="en-US" b="1" dirty="0"/>
              <a:t>Hearing loss carries a higher risk of developing certain health conditions</a:t>
            </a:r>
            <a:r>
              <a:rPr lang="en-US" dirty="0"/>
              <a:t>:</a:t>
            </a:r>
          </a:p>
          <a:p>
            <a:pPr lvl="0"/>
            <a:r>
              <a:rPr lang="en-US" dirty="0"/>
              <a:t>social isolation </a:t>
            </a:r>
          </a:p>
          <a:p>
            <a:pPr lvl="0"/>
            <a:r>
              <a:rPr lang="en-US" dirty="0"/>
              <a:t>depression </a:t>
            </a:r>
          </a:p>
          <a:p>
            <a:pPr lvl="0"/>
            <a:r>
              <a:rPr lang="en-US" dirty="0"/>
              <a:t>anxiety </a:t>
            </a:r>
          </a:p>
          <a:p>
            <a:pPr lvl="0"/>
            <a:r>
              <a:rPr lang="en-US" dirty="0"/>
              <a:t>falls and other injuries </a:t>
            </a:r>
          </a:p>
          <a:p>
            <a:pPr lvl="0"/>
            <a:r>
              <a:rPr lang="en-US" dirty="0"/>
              <a:t>cognitive decline and dementia</a:t>
            </a:r>
          </a:p>
        </p:txBody>
      </p:sp>
      <p:sp>
        <p:nvSpPr>
          <p:cNvPr id="6" name="TextBox 5">
            <a:extLst>
              <a:ext uri="{FF2B5EF4-FFF2-40B4-BE49-F238E27FC236}">
                <a16:creationId xmlns:a16="http://schemas.microsoft.com/office/drawing/2014/main" id="{24E38AFD-6BF2-2D46-8F0D-BCB999EF57AD}"/>
              </a:ext>
            </a:extLst>
          </p:cNvPr>
          <p:cNvSpPr txBox="1"/>
          <p:nvPr/>
        </p:nvSpPr>
        <p:spPr>
          <a:xfrm>
            <a:off x="6583269" y="4202463"/>
            <a:ext cx="1906874" cy="1200329"/>
          </a:xfrm>
          <a:prstGeom prst="rect">
            <a:avLst/>
          </a:prstGeom>
          <a:noFill/>
        </p:spPr>
        <p:txBody>
          <a:bodyPr wrap="square" rtlCol="0">
            <a:spAutoFit/>
          </a:bodyPr>
          <a:lstStyle/>
          <a:p>
            <a:pPr algn="ctr"/>
            <a:r>
              <a:rPr lang="en-US" b="1" dirty="0"/>
              <a:t>Treating hearing loss pays a lifetime of dividends!</a:t>
            </a:r>
            <a:r>
              <a:rPr lang="en-US" dirty="0"/>
              <a:t> </a:t>
            </a:r>
            <a:endParaRPr lang="en-US" sz="6600" dirty="0"/>
          </a:p>
        </p:txBody>
      </p:sp>
      <p:sp>
        <p:nvSpPr>
          <p:cNvPr id="7" name="TextBox 6">
            <a:extLst>
              <a:ext uri="{FF2B5EF4-FFF2-40B4-BE49-F238E27FC236}">
                <a16:creationId xmlns:a16="http://schemas.microsoft.com/office/drawing/2014/main" id="{84BCE451-B529-0D44-A3BF-1BB1385A2F12}"/>
              </a:ext>
            </a:extLst>
          </p:cNvPr>
          <p:cNvSpPr txBox="1"/>
          <p:nvPr/>
        </p:nvSpPr>
        <p:spPr>
          <a:xfrm>
            <a:off x="8248291" y="2248082"/>
            <a:ext cx="3105509" cy="2554545"/>
          </a:xfrm>
          <a:prstGeom prst="rect">
            <a:avLst/>
          </a:prstGeom>
          <a:noFill/>
        </p:spPr>
        <p:txBody>
          <a:bodyPr wrap="square" rtlCol="0">
            <a:spAutoFit/>
          </a:bodyPr>
          <a:lstStyle/>
          <a:p>
            <a:pPr algn="ctr"/>
            <a:r>
              <a:rPr lang="en-US" sz="2000" dirty="0">
                <a:solidFill>
                  <a:schemeClr val="bg1"/>
                </a:solidFill>
              </a:rPr>
              <a:t>Hearing loss is also associated with  </a:t>
            </a:r>
          </a:p>
          <a:p>
            <a:pPr algn="ctr"/>
            <a:r>
              <a:rPr lang="en-US" sz="2000" dirty="0">
                <a:solidFill>
                  <a:schemeClr val="bg1"/>
                </a:solidFill>
              </a:rPr>
              <a:t>higher medical costs,</a:t>
            </a:r>
          </a:p>
          <a:p>
            <a:pPr algn="ctr"/>
            <a:r>
              <a:rPr lang="en-US" sz="2000" dirty="0">
                <a:solidFill>
                  <a:schemeClr val="bg1"/>
                </a:solidFill>
              </a:rPr>
              <a:t>lower wages,</a:t>
            </a:r>
          </a:p>
          <a:p>
            <a:pPr algn="ctr"/>
            <a:r>
              <a:rPr lang="en-US" sz="2000" dirty="0">
                <a:solidFill>
                  <a:schemeClr val="bg1"/>
                </a:solidFill>
              </a:rPr>
              <a:t>more hospitalizations, increased risk of hospital readmission, and longer hospital stays</a:t>
            </a:r>
          </a:p>
        </p:txBody>
      </p:sp>
    </p:spTree>
    <p:extLst>
      <p:ext uri="{BB962C8B-B14F-4D97-AF65-F5344CB8AC3E}">
        <p14:creationId xmlns:p14="http://schemas.microsoft.com/office/powerpoint/2010/main" val="2625309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glasses&#10;&#10;Description automatically generated with low confidence">
            <a:extLst>
              <a:ext uri="{FF2B5EF4-FFF2-40B4-BE49-F238E27FC236}">
                <a16:creationId xmlns:a16="http://schemas.microsoft.com/office/drawing/2014/main" id="{A46EA037-D953-FE4D-8AD8-945AB9D9D828}"/>
              </a:ext>
            </a:extLst>
          </p:cNvPr>
          <p:cNvPicPr>
            <a:picLocks noChangeAspect="1"/>
          </p:cNvPicPr>
          <p:nvPr/>
        </p:nvPicPr>
        <p:blipFill rotWithShape="1">
          <a:blip r:embed="rId3"/>
          <a:srcRect l="24668" r="21741"/>
          <a:stretch/>
        </p:blipFill>
        <p:spPr>
          <a:xfrm>
            <a:off x="7936302" y="1561381"/>
            <a:ext cx="4255698" cy="5295676"/>
          </a:xfrm>
          <a:prstGeom prst="rect">
            <a:avLst/>
          </a:prstGeom>
        </p:spPr>
      </p:pic>
      <p:sp>
        <p:nvSpPr>
          <p:cNvPr id="2" name="Title 1">
            <a:extLst>
              <a:ext uri="{FF2B5EF4-FFF2-40B4-BE49-F238E27FC236}">
                <a16:creationId xmlns:a16="http://schemas.microsoft.com/office/drawing/2014/main" id="{28766E65-1936-9942-B70C-F5EB1151D8AB}"/>
              </a:ext>
            </a:extLst>
          </p:cNvPr>
          <p:cNvSpPr>
            <a:spLocks noGrp="1"/>
          </p:cNvSpPr>
          <p:nvPr>
            <p:ph type="title"/>
          </p:nvPr>
        </p:nvSpPr>
        <p:spPr/>
        <p:txBody>
          <a:bodyPr/>
          <a:lstStyle/>
          <a:p>
            <a:r>
              <a:rPr lang="en-US" dirty="0"/>
              <a:t>Seeking Help</a:t>
            </a:r>
          </a:p>
        </p:txBody>
      </p:sp>
      <p:sp>
        <p:nvSpPr>
          <p:cNvPr id="3" name="Content Placeholder 2">
            <a:extLst>
              <a:ext uri="{FF2B5EF4-FFF2-40B4-BE49-F238E27FC236}">
                <a16:creationId xmlns:a16="http://schemas.microsoft.com/office/drawing/2014/main" id="{C006DE74-7673-5C40-9D6C-736E4BC8915E}"/>
              </a:ext>
            </a:extLst>
          </p:cNvPr>
          <p:cNvSpPr>
            <a:spLocks noGrp="1"/>
          </p:cNvSpPr>
          <p:nvPr>
            <p:ph sz="half" idx="1"/>
          </p:nvPr>
        </p:nvSpPr>
        <p:spPr>
          <a:xfrm>
            <a:off x="838199" y="1825624"/>
            <a:ext cx="5795513" cy="4575175"/>
          </a:xfrm>
        </p:spPr>
        <p:txBody>
          <a:bodyPr>
            <a:normAutofit fontScale="77500" lnSpcReduction="20000"/>
          </a:bodyPr>
          <a:lstStyle/>
          <a:p>
            <a:pPr marL="514350" indent="-514350">
              <a:buFont typeface="+mj-lt"/>
              <a:buAutoNum type="arabicPeriod"/>
            </a:pPr>
            <a:r>
              <a:rPr lang="en-US" b="1" dirty="0"/>
              <a:t>Schedule a hearing evaluation.</a:t>
            </a:r>
          </a:p>
          <a:p>
            <a:pPr marL="457200" lvl="1" indent="0">
              <a:buNone/>
            </a:pPr>
            <a:r>
              <a:rPr lang="en-US" dirty="0"/>
              <a:t>Contact a certified audiologist for a full hearing workup.</a:t>
            </a:r>
            <a:endParaRPr lang="en-US" b="1" dirty="0"/>
          </a:p>
          <a:p>
            <a:pPr marL="514350" indent="-514350">
              <a:buFont typeface="+mj-lt"/>
              <a:buAutoNum type="arabicPeriod"/>
            </a:pPr>
            <a:r>
              <a:rPr lang="en-US" b="1" dirty="0"/>
              <a:t>Listen to the audiologist’s recommendations.</a:t>
            </a:r>
          </a:p>
          <a:p>
            <a:pPr marL="457200" lvl="1" indent="0">
              <a:buNone/>
            </a:pPr>
            <a:r>
              <a:rPr lang="en-US" dirty="0"/>
              <a:t>Keep an open mind when your audiologist explains your evaluation results and their recommendations.</a:t>
            </a:r>
            <a:endParaRPr lang="en-US" b="1" dirty="0"/>
          </a:p>
          <a:p>
            <a:pPr marL="514350" indent="-514350">
              <a:buFont typeface="+mj-lt"/>
              <a:buAutoNum type="arabicPeriod"/>
            </a:pPr>
            <a:r>
              <a:rPr lang="en-US" b="1" dirty="0"/>
              <a:t>Check with your insurance plan.</a:t>
            </a:r>
          </a:p>
          <a:p>
            <a:pPr marL="457200" lvl="1" indent="0">
              <a:buNone/>
            </a:pPr>
            <a:r>
              <a:rPr lang="en-US" dirty="0"/>
              <a:t>Find out about your health care benefits for hearing aids.</a:t>
            </a:r>
            <a:endParaRPr lang="en-US" b="1" dirty="0"/>
          </a:p>
          <a:p>
            <a:pPr marL="514350" indent="-514350">
              <a:buFont typeface="+mj-lt"/>
              <a:buAutoNum type="arabicPeriod"/>
            </a:pPr>
            <a:r>
              <a:rPr lang="en-US" b="1" dirty="0"/>
              <a:t>Educate yourself.</a:t>
            </a:r>
          </a:p>
          <a:p>
            <a:pPr marL="457200" lvl="1" indent="0">
              <a:buNone/>
            </a:pPr>
            <a:r>
              <a:rPr lang="en-US" dirty="0"/>
              <a:t>Research different types of hearing aids.</a:t>
            </a:r>
            <a:endParaRPr lang="en-US" b="1" dirty="0"/>
          </a:p>
          <a:p>
            <a:pPr marL="514350" indent="-514350">
              <a:buFont typeface="+mj-lt"/>
              <a:buAutoNum type="arabicPeriod"/>
            </a:pPr>
            <a:r>
              <a:rPr lang="en-US" b="1" dirty="0"/>
              <a:t>Understand the process</a:t>
            </a:r>
            <a:r>
              <a:rPr lang="en-US" dirty="0"/>
              <a:t>.</a:t>
            </a:r>
          </a:p>
          <a:p>
            <a:pPr marL="457200" lvl="1" indent="0">
              <a:buNone/>
            </a:pPr>
            <a:r>
              <a:rPr lang="en-US" dirty="0"/>
              <a:t>It may take a few visits to adjust your hearing aid.</a:t>
            </a:r>
          </a:p>
          <a:p>
            <a:endParaRPr lang="en-US" dirty="0"/>
          </a:p>
          <a:p>
            <a:endParaRPr lang="en-US" dirty="0"/>
          </a:p>
          <a:p>
            <a:pPr marL="0" indent="0">
              <a:buNone/>
            </a:pPr>
            <a:endParaRPr lang="en-US" dirty="0"/>
          </a:p>
        </p:txBody>
      </p:sp>
      <p:pic>
        <p:nvPicPr>
          <p:cNvPr id="7" name="Picture 6">
            <a:extLst>
              <a:ext uri="{FF2B5EF4-FFF2-40B4-BE49-F238E27FC236}">
                <a16:creationId xmlns:a16="http://schemas.microsoft.com/office/drawing/2014/main" id="{FFC472B2-9B28-2241-B121-88717655D3BB}"/>
              </a:ext>
            </a:extLst>
          </p:cNvPr>
          <p:cNvPicPr>
            <a:picLocks noChangeAspect="1"/>
          </p:cNvPicPr>
          <p:nvPr/>
        </p:nvPicPr>
        <p:blipFill>
          <a:blip r:embed="rId4"/>
          <a:stretch>
            <a:fillRect/>
          </a:stretch>
        </p:blipFill>
        <p:spPr>
          <a:xfrm>
            <a:off x="8572067" y="4763942"/>
            <a:ext cx="8915400" cy="1308100"/>
          </a:xfrm>
          <a:prstGeom prst="rect">
            <a:avLst/>
          </a:prstGeom>
        </p:spPr>
      </p:pic>
      <p:sp>
        <p:nvSpPr>
          <p:cNvPr id="9" name="Oval 8">
            <a:extLst>
              <a:ext uri="{FF2B5EF4-FFF2-40B4-BE49-F238E27FC236}">
                <a16:creationId xmlns:a16="http://schemas.microsoft.com/office/drawing/2014/main" id="{640407C9-5439-134E-AC8D-1B99B9FEEFB3}"/>
              </a:ext>
            </a:extLst>
          </p:cNvPr>
          <p:cNvSpPr/>
          <p:nvPr/>
        </p:nvSpPr>
        <p:spPr>
          <a:xfrm>
            <a:off x="6814868" y="3827394"/>
            <a:ext cx="2373701" cy="23737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5BD"/>
              </a:solidFill>
            </a:endParaRPr>
          </a:p>
        </p:txBody>
      </p:sp>
      <p:sp>
        <p:nvSpPr>
          <p:cNvPr id="10" name="TextBox 9">
            <a:extLst>
              <a:ext uri="{FF2B5EF4-FFF2-40B4-BE49-F238E27FC236}">
                <a16:creationId xmlns:a16="http://schemas.microsoft.com/office/drawing/2014/main" id="{846928D9-B012-C649-AFAC-A72EEF561C1A}"/>
              </a:ext>
            </a:extLst>
          </p:cNvPr>
          <p:cNvSpPr txBox="1"/>
          <p:nvPr/>
        </p:nvSpPr>
        <p:spPr>
          <a:xfrm>
            <a:off x="6986649" y="4537190"/>
            <a:ext cx="2030137" cy="954107"/>
          </a:xfrm>
          <a:prstGeom prst="rect">
            <a:avLst/>
          </a:prstGeom>
          <a:noFill/>
        </p:spPr>
        <p:txBody>
          <a:bodyPr wrap="square" rtlCol="0">
            <a:spAutoFit/>
          </a:bodyPr>
          <a:lstStyle/>
          <a:p>
            <a:pPr algn="ctr"/>
            <a:r>
              <a:rPr lang="en-US" sz="2800" b="1" dirty="0">
                <a:solidFill>
                  <a:schemeClr val="bg1"/>
                </a:solidFill>
              </a:rPr>
              <a:t>5 Steps to Success</a:t>
            </a:r>
            <a:endParaRPr lang="en-US" dirty="0">
              <a:solidFill>
                <a:schemeClr val="bg1"/>
              </a:solidFill>
            </a:endParaRPr>
          </a:p>
        </p:txBody>
      </p:sp>
    </p:spTree>
    <p:extLst>
      <p:ext uri="{BB962C8B-B14F-4D97-AF65-F5344CB8AC3E}">
        <p14:creationId xmlns:p14="http://schemas.microsoft.com/office/powerpoint/2010/main" val="724031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08406-A6D8-AF49-89FB-82032C3D6F2A}"/>
              </a:ext>
            </a:extLst>
          </p:cNvPr>
          <p:cNvSpPr>
            <a:spLocks noGrp="1"/>
          </p:cNvSpPr>
          <p:nvPr>
            <p:ph type="title"/>
          </p:nvPr>
        </p:nvSpPr>
        <p:spPr/>
        <p:txBody>
          <a:bodyPr/>
          <a:lstStyle/>
          <a:p>
            <a:r>
              <a:rPr lang="en-US" dirty="0"/>
              <a:t>For more information, visit:</a:t>
            </a:r>
          </a:p>
        </p:txBody>
      </p:sp>
      <p:sp>
        <p:nvSpPr>
          <p:cNvPr id="3" name="Content Placeholder 2">
            <a:extLst>
              <a:ext uri="{FF2B5EF4-FFF2-40B4-BE49-F238E27FC236}">
                <a16:creationId xmlns:a16="http://schemas.microsoft.com/office/drawing/2014/main" id="{B98042C2-D910-7444-92D4-8ADD97555893}"/>
              </a:ext>
            </a:extLst>
          </p:cNvPr>
          <p:cNvSpPr>
            <a:spLocks noGrp="1"/>
          </p:cNvSpPr>
          <p:nvPr>
            <p:ph idx="1"/>
          </p:nvPr>
        </p:nvSpPr>
        <p:spPr/>
        <p:txBody>
          <a:bodyPr/>
          <a:lstStyle/>
          <a:p>
            <a:r>
              <a:rPr lang="en-US" dirty="0">
                <a:hlinkClick r:id="rId2"/>
              </a:rPr>
              <a:t>www.ActNowonHearing.com</a:t>
            </a:r>
            <a:endParaRPr lang="en-US" dirty="0"/>
          </a:p>
          <a:p>
            <a:r>
              <a:rPr lang="en-US" dirty="0">
                <a:hlinkClick r:id="rId3"/>
              </a:rPr>
              <a:t>www.asha.org/public</a:t>
            </a:r>
            <a:endParaRPr lang="en-US" dirty="0"/>
          </a:p>
          <a:p>
            <a:r>
              <a:rPr lang="en-US" dirty="0">
                <a:hlinkClick r:id="rId4"/>
              </a:rPr>
              <a:t>www.asha.org/profind</a:t>
            </a:r>
            <a:endParaRPr lang="en-US"/>
          </a:p>
          <a:p>
            <a:endParaRPr lang="en-US" dirty="0"/>
          </a:p>
        </p:txBody>
      </p:sp>
      <p:sp>
        <p:nvSpPr>
          <p:cNvPr id="4" name="TextBox 3">
            <a:extLst>
              <a:ext uri="{FF2B5EF4-FFF2-40B4-BE49-F238E27FC236}">
                <a16:creationId xmlns:a16="http://schemas.microsoft.com/office/drawing/2014/main" id="{636C4D23-3A22-7F4C-BB8D-5E4EAC9B1BA2}"/>
              </a:ext>
            </a:extLst>
          </p:cNvPr>
          <p:cNvSpPr txBox="1"/>
          <p:nvPr/>
        </p:nvSpPr>
        <p:spPr>
          <a:xfrm>
            <a:off x="8445264" y="6409424"/>
            <a:ext cx="1837426" cy="261610"/>
          </a:xfrm>
          <a:prstGeom prst="rect">
            <a:avLst/>
          </a:prstGeom>
          <a:noFill/>
        </p:spPr>
        <p:txBody>
          <a:bodyPr wrap="square" rtlCol="0">
            <a:spAutoFit/>
          </a:bodyPr>
          <a:lstStyle/>
          <a:p>
            <a:pPr algn="r"/>
            <a:r>
              <a:rPr lang="en-US" sz="1100" dirty="0">
                <a:solidFill>
                  <a:srgbClr val="ACA39A"/>
                </a:solidFill>
              </a:rPr>
              <a:t>Meeting Name | 00.00.000</a:t>
            </a:r>
          </a:p>
        </p:txBody>
      </p:sp>
    </p:spTree>
    <p:extLst>
      <p:ext uri="{BB962C8B-B14F-4D97-AF65-F5344CB8AC3E}">
        <p14:creationId xmlns:p14="http://schemas.microsoft.com/office/powerpoint/2010/main" val="1770126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person&#10;&#10;Description automatically generated">
            <a:extLst>
              <a:ext uri="{FF2B5EF4-FFF2-40B4-BE49-F238E27FC236}">
                <a16:creationId xmlns:a16="http://schemas.microsoft.com/office/drawing/2014/main" id="{8F1A6D86-9A2C-944B-9610-5AF20B32EEA1}"/>
              </a:ext>
            </a:extLst>
          </p:cNvPr>
          <p:cNvPicPr>
            <a:picLocks noChangeAspect="1"/>
          </p:cNvPicPr>
          <p:nvPr/>
        </p:nvPicPr>
        <p:blipFill>
          <a:blip r:embed="rId2"/>
          <a:stretch>
            <a:fillRect/>
          </a:stretch>
        </p:blipFill>
        <p:spPr>
          <a:xfrm>
            <a:off x="0" y="-4228680"/>
            <a:ext cx="12192000" cy="8120016"/>
          </a:xfrm>
          <a:prstGeom prst="rect">
            <a:avLst/>
          </a:prstGeom>
        </p:spPr>
      </p:pic>
      <p:sp>
        <p:nvSpPr>
          <p:cNvPr id="13" name="Oval 12">
            <a:extLst>
              <a:ext uri="{FF2B5EF4-FFF2-40B4-BE49-F238E27FC236}">
                <a16:creationId xmlns:a16="http://schemas.microsoft.com/office/drawing/2014/main" id="{1FC4FA64-A69B-A14A-8905-D5970D274D60}"/>
              </a:ext>
            </a:extLst>
          </p:cNvPr>
          <p:cNvSpPr/>
          <p:nvPr/>
        </p:nvSpPr>
        <p:spPr>
          <a:xfrm>
            <a:off x="-259437" y="1945037"/>
            <a:ext cx="5164823" cy="51648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093641A-D6F5-B245-839E-1B54AED9381B}"/>
              </a:ext>
            </a:extLst>
          </p:cNvPr>
          <p:cNvSpPr>
            <a:spLocks noGrp="1"/>
          </p:cNvSpPr>
          <p:nvPr>
            <p:ph type="title"/>
          </p:nvPr>
        </p:nvSpPr>
        <p:spPr>
          <a:xfrm>
            <a:off x="748521" y="2638697"/>
            <a:ext cx="3954108" cy="1790381"/>
          </a:xfrm>
        </p:spPr>
        <p:txBody>
          <a:bodyPr>
            <a:normAutofit/>
          </a:bodyPr>
          <a:lstStyle/>
          <a:p>
            <a:r>
              <a:rPr lang="en-US" dirty="0"/>
              <a:t>Did You Know?</a:t>
            </a:r>
          </a:p>
        </p:txBody>
      </p:sp>
      <p:sp>
        <p:nvSpPr>
          <p:cNvPr id="5" name="Text Placeholder 4">
            <a:extLst>
              <a:ext uri="{FF2B5EF4-FFF2-40B4-BE49-F238E27FC236}">
                <a16:creationId xmlns:a16="http://schemas.microsoft.com/office/drawing/2014/main" id="{A69FC961-FCCF-DD40-8EEF-609FC85FBEF0}"/>
              </a:ext>
            </a:extLst>
          </p:cNvPr>
          <p:cNvSpPr>
            <a:spLocks noGrp="1"/>
          </p:cNvSpPr>
          <p:nvPr>
            <p:ph type="body" idx="1"/>
          </p:nvPr>
        </p:nvSpPr>
        <p:spPr>
          <a:xfrm>
            <a:off x="748521" y="4505260"/>
            <a:ext cx="3544207" cy="1500187"/>
          </a:xfrm>
        </p:spPr>
        <p:txBody>
          <a:bodyPr/>
          <a:lstStyle/>
          <a:p>
            <a:r>
              <a:rPr lang="en-US" dirty="0"/>
              <a:t>Hearing loss is a growing public health concern.</a:t>
            </a:r>
          </a:p>
        </p:txBody>
      </p:sp>
      <p:sp>
        <p:nvSpPr>
          <p:cNvPr id="8" name="Content Placeholder 7">
            <a:extLst>
              <a:ext uri="{FF2B5EF4-FFF2-40B4-BE49-F238E27FC236}">
                <a16:creationId xmlns:a16="http://schemas.microsoft.com/office/drawing/2014/main" id="{B792311C-3B9C-0A43-8B9A-9B3D2F0CC869}"/>
              </a:ext>
            </a:extLst>
          </p:cNvPr>
          <p:cNvSpPr>
            <a:spLocks noGrp="1"/>
          </p:cNvSpPr>
          <p:nvPr>
            <p:ph idx="15"/>
          </p:nvPr>
        </p:nvSpPr>
        <p:spPr>
          <a:xfrm>
            <a:off x="5108143" y="4238166"/>
            <a:ext cx="6712956" cy="2306325"/>
          </a:xfrm>
        </p:spPr>
        <p:txBody>
          <a:bodyPr>
            <a:normAutofit/>
          </a:bodyPr>
          <a:lstStyle/>
          <a:p>
            <a:pPr marL="0" indent="0">
              <a:buNone/>
            </a:pPr>
            <a:r>
              <a:rPr lang="en-US" dirty="0"/>
              <a:t>According to the World Health Organization, 1.5 billion people worldwide are living with hearing loss.</a:t>
            </a:r>
          </a:p>
          <a:p>
            <a:pPr marL="0" indent="0">
              <a:buNone/>
            </a:pPr>
            <a:r>
              <a:rPr lang="en-US" dirty="0"/>
              <a:t>By 2050, it is estimated that 1 in 4 people worldwide will have hearing loss, and hearing loss is the third most common chronic health condition in older adults.</a:t>
            </a:r>
          </a:p>
          <a:p>
            <a:pPr marL="0" indent="0">
              <a:buNone/>
            </a:pPr>
            <a:endParaRPr lang="en-US" dirty="0"/>
          </a:p>
        </p:txBody>
      </p:sp>
    </p:spTree>
    <p:extLst>
      <p:ext uri="{BB962C8B-B14F-4D97-AF65-F5344CB8AC3E}">
        <p14:creationId xmlns:p14="http://schemas.microsoft.com/office/powerpoint/2010/main" val="1389893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iling man talking on cell phone">
            <a:extLst>
              <a:ext uri="{FF2B5EF4-FFF2-40B4-BE49-F238E27FC236}">
                <a16:creationId xmlns:a16="http://schemas.microsoft.com/office/drawing/2014/main" id="{3447ED80-2C39-3E4B-8D6E-B1A25B543393}"/>
              </a:ext>
            </a:extLst>
          </p:cNvPr>
          <p:cNvPicPr>
            <a:picLocks noChangeAspect="1"/>
          </p:cNvPicPr>
          <p:nvPr/>
        </p:nvPicPr>
        <p:blipFill rotWithShape="1">
          <a:blip r:embed="rId3"/>
          <a:srcRect l="33047" r="1483"/>
          <a:stretch/>
        </p:blipFill>
        <p:spPr>
          <a:xfrm>
            <a:off x="7001691" y="1570264"/>
            <a:ext cx="5190309" cy="5287736"/>
          </a:xfrm>
          <a:prstGeom prst="rect">
            <a:avLst/>
          </a:prstGeom>
        </p:spPr>
      </p:pic>
      <p:sp>
        <p:nvSpPr>
          <p:cNvPr id="2" name="Title 1">
            <a:extLst>
              <a:ext uri="{FF2B5EF4-FFF2-40B4-BE49-F238E27FC236}">
                <a16:creationId xmlns:a16="http://schemas.microsoft.com/office/drawing/2014/main" id="{28766E65-1936-9942-B70C-F5EB1151D8AB}"/>
              </a:ext>
            </a:extLst>
          </p:cNvPr>
          <p:cNvSpPr>
            <a:spLocks noGrp="1"/>
          </p:cNvSpPr>
          <p:nvPr>
            <p:ph type="title"/>
          </p:nvPr>
        </p:nvSpPr>
        <p:spPr/>
        <p:txBody>
          <a:bodyPr>
            <a:noAutofit/>
          </a:bodyPr>
          <a:lstStyle/>
          <a:p>
            <a:r>
              <a:rPr lang="en-US" sz="3200" dirty="0"/>
              <a:t>ASHA and YouGov conducted a national poll to gauge how Americans view hearing loss</a:t>
            </a:r>
          </a:p>
        </p:txBody>
      </p:sp>
      <p:sp>
        <p:nvSpPr>
          <p:cNvPr id="3" name="Content Placeholder 2">
            <a:extLst>
              <a:ext uri="{FF2B5EF4-FFF2-40B4-BE49-F238E27FC236}">
                <a16:creationId xmlns:a16="http://schemas.microsoft.com/office/drawing/2014/main" id="{C006DE74-7673-5C40-9D6C-736E4BC8915E}"/>
              </a:ext>
            </a:extLst>
          </p:cNvPr>
          <p:cNvSpPr>
            <a:spLocks noGrp="1"/>
          </p:cNvSpPr>
          <p:nvPr>
            <p:ph sz="half" idx="1"/>
          </p:nvPr>
        </p:nvSpPr>
        <p:spPr>
          <a:xfrm>
            <a:off x="838199" y="1825624"/>
            <a:ext cx="5795513" cy="4575175"/>
          </a:xfrm>
        </p:spPr>
        <p:txBody>
          <a:bodyPr>
            <a:normAutofit/>
          </a:bodyPr>
          <a:lstStyle/>
          <a:p>
            <a:r>
              <a:rPr lang="en-US" dirty="0"/>
              <a:t>Data was collected between March 16 and March 23, 2021.  The survey was carried out online. </a:t>
            </a:r>
          </a:p>
          <a:p>
            <a:r>
              <a:rPr lang="en-US" dirty="0"/>
              <a:t>A nationally representative sample of US Adults 18+ (n=2,439) was constructed and balanced to be representative of all US adults 18 and over. </a:t>
            </a:r>
          </a:p>
          <a:p>
            <a:r>
              <a:rPr lang="en-US" dirty="0"/>
              <a:t>The following results are from that poll.</a:t>
            </a:r>
          </a:p>
          <a:p>
            <a:pPr marL="0" indent="0">
              <a:buNone/>
            </a:pPr>
            <a:endParaRPr lang="en-US" dirty="0"/>
          </a:p>
        </p:txBody>
      </p:sp>
      <p:pic>
        <p:nvPicPr>
          <p:cNvPr id="7" name="Picture 6">
            <a:extLst>
              <a:ext uri="{FF2B5EF4-FFF2-40B4-BE49-F238E27FC236}">
                <a16:creationId xmlns:a16="http://schemas.microsoft.com/office/drawing/2014/main" id="{FFC472B2-9B28-2241-B121-88717655D3BB}"/>
              </a:ext>
            </a:extLst>
          </p:cNvPr>
          <p:cNvPicPr>
            <a:picLocks noChangeAspect="1"/>
          </p:cNvPicPr>
          <p:nvPr/>
        </p:nvPicPr>
        <p:blipFill>
          <a:blip r:embed="rId4"/>
          <a:stretch>
            <a:fillRect/>
          </a:stretch>
        </p:blipFill>
        <p:spPr>
          <a:xfrm>
            <a:off x="8572067" y="4763942"/>
            <a:ext cx="8915400" cy="1308100"/>
          </a:xfrm>
          <a:prstGeom prst="rect">
            <a:avLst/>
          </a:prstGeom>
        </p:spPr>
      </p:pic>
    </p:spTree>
    <p:extLst>
      <p:ext uri="{BB962C8B-B14F-4D97-AF65-F5344CB8AC3E}">
        <p14:creationId xmlns:p14="http://schemas.microsoft.com/office/powerpoint/2010/main" val="1801475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8BAE-5E18-6D4D-A133-9DA5F23A8385}"/>
              </a:ext>
            </a:extLst>
          </p:cNvPr>
          <p:cNvSpPr>
            <a:spLocks noGrp="1"/>
          </p:cNvSpPr>
          <p:nvPr>
            <p:ph type="title"/>
          </p:nvPr>
        </p:nvSpPr>
        <p:spPr>
          <a:xfrm>
            <a:off x="422342" y="1190792"/>
            <a:ext cx="3932237" cy="1600200"/>
          </a:xfrm>
        </p:spPr>
        <p:txBody>
          <a:bodyPr>
            <a:normAutofit fontScale="90000"/>
          </a:bodyPr>
          <a:lstStyle/>
          <a:p>
            <a:r>
              <a:rPr lang="en-US" sz="3600" b="1" dirty="0"/>
              <a:t>Most Americans feel that hearing health is important</a:t>
            </a:r>
            <a:endParaRPr lang="en-US" sz="3600" dirty="0"/>
          </a:p>
        </p:txBody>
      </p:sp>
      <p:sp>
        <p:nvSpPr>
          <p:cNvPr id="4" name="Text Placeholder 3">
            <a:extLst>
              <a:ext uri="{FF2B5EF4-FFF2-40B4-BE49-F238E27FC236}">
                <a16:creationId xmlns:a16="http://schemas.microsoft.com/office/drawing/2014/main" id="{84A57D16-1050-D34A-A3D5-ECCFAFF911C1}"/>
              </a:ext>
            </a:extLst>
          </p:cNvPr>
          <p:cNvSpPr>
            <a:spLocks noGrp="1"/>
          </p:cNvSpPr>
          <p:nvPr>
            <p:ph type="body" sz="half" idx="2"/>
          </p:nvPr>
        </p:nvSpPr>
        <p:spPr>
          <a:xfrm>
            <a:off x="422341" y="3037101"/>
            <a:ext cx="3932237" cy="3735388"/>
          </a:xfrm>
        </p:spPr>
        <p:txBody>
          <a:bodyPr/>
          <a:lstStyle/>
          <a:p>
            <a:r>
              <a:rPr lang="en-US" dirty="0"/>
              <a:t>This is true across all age groups and is especially pronounced among Baby Boomers (85%).</a:t>
            </a:r>
          </a:p>
          <a:p>
            <a:r>
              <a:rPr lang="en-US" dirty="0"/>
              <a:t>A surprisingly low percentage of Americans have actually had hearing tests in the past five years (even among those who consider it “extremely important,” only 23% have had their hearing tested).</a:t>
            </a:r>
          </a:p>
        </p:txBody>
      </p:sp>
      <p:graphicFrame>
        <p:nvGraphicFramePr>
          <p:cNvPr id="7" name="Chart Placeholder 3">
            <a:extLst>
              <a:ext uri="{FF2B5EF4-FFF2-40B4-BE49-F238E27FC236}">
                <a16:creationId xmlns:a16="http://schemas.microsoft.com/office/drawing/2014/main" id="{B409D024-C594-744C-A7BD-397EA35BF2BA}"/>
              </a:ext>
            </a:extLst>
          </p:cNvPr>
          <p:cNvGraphicFramePr>
            <a:graphicFrameLocks/>
          </p:cNvGraphicFramePr>
          <p:nvPr>
            <p:extLst>
              <p:ext uri="{D42A27DB-BD31-4B8C-83A1-F6EECF244321}">
                <p14:modId xmlns:p14="http://schemas.microsoft.com/office/powerpoint/2010/main" val="3027046417"/>
              </p:ext>
            </p:extLst>
          </p:nvPr>
        </p:nvGraphicFramePr>
        <p:xfrm>
          <a:off x="3859695" y="1240772"/>
          <a:ext cx="11430000" cy="429768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0145C036-7068-2948-863E-387ADC4F5F18}"/>
              </a:ext>
            </a:extLst>
          </p:cNvPr>
          <p:cNvSpPr txBox="1"/>
          <p:nvPr/>
        </p:nvSpPr>
        <p:spPr>
          <a:xfrm>
            <a:off x="5350977" y="1134882"/>
            <a:ext cx="54555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effectLst/>
                <a:uLnTx/>
                <a:uFillTx/>
                <a:ea typeface="+mn-ea"/>
                <a:cs typeface="+mn-cs"/>
              </a:rPr>
              <a:t>Importance of Maintaining Hearing Health </a:t>
            </a:r>
          </a:p>
        </p:txBody>
      </p:sp>
      <p:sp>
        <p:nvSpPr>
          <p:cNvPr id="10" name="TextBox 9">
            <a:extLst>
              <a:ext uri="{FF2B5EF4-FFF2-40B4-BE49-F238E27FC236}">
                <a16:creationId xmlns:a16="http://schemas.microsoft.com/office/drawing/2014/main" id="{7CD2B387-7E29-A846-82D4-0A9978DEC9D8}"/>
              </a:ext>
            </a:extLst>
          </p:cNvPr>
          <p:cNvSpPr txBox="1"/>
          <p:nvPr/>
        </p:nvSpPr>
        <p:spPr>
          <a:xfrm>
            <a:off x="8858415" y="2800665"/>
            <a:ext cx="1432560"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4444"/>
                </a:solidFill>
                <a:effectLst/>
                <a:uLnTx/>
                <a:uFillTx/>
                <a:latin typeface="Calibri" panose="020F0502020204030204"/>
                <a:ea typeface="+mn-ea"/>
                <a:cs typeface="+mn-cs"/>
              </a:rPr>
              <a:t>80%</a:t>
            </a:r>
            <a:br>
              <a:rPr kumimoji="0" lang="en-US" sz="1800" b="0" i="0" u="none" strike="noStrike" kern="1200" cap="none" spc="0" normalizeH="0" baseline="0" noProof="0" dirty="0">
                <a:ln>
                  <a:noFill/>
                </a:ln>
                <a:solidFill>
                  <a:srgbClr val="444444"/>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444444"/>
                </a:solidFill>
                <a:effectLst/>
                <a:uLnTx/>
                <a:uFillTx/>
                <a:latin typeface="Calibri" panose="020F0502020204030204"/>
                <a:ea typeface="+mn-ea"/>
                <a:cs typeface="+mn-cs"/>
              </a:rPr>
              <a:t>Extremely/</a:t>
            </a:r>
            <a:br>
              <a:rPr kumimoji="0" lang="en-US" sz="1800" b="0" i="0" u="none" strike="noStrike" kern="1200" cap="none" spc="0" normalizeH="0" baseline="0" noProof="0" dirty="0">
                <a:ln>
                  <a:noFill/>
                </a:ln>
                <a:solidFill>
                  <a:srgbClr val="444444"/>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444444"/>
                </a:solidFill>
                <a:effectLst/>
                <a:uLnTx/>
                <a:uFillTx/>
                <a:latin typeface="Calibri" panose="020F0502020204030204"/>
                <a:ea typeface="+mn-ea"/>
                <a:cs typeface="+mn-cs"/>
              </a:rPr>
              <a:t>Very Important</a:t>
            </a:r>
          </a:p>
        </p:txBody>
      </p:sp>
    </p:spTree>
    <p:extLst>
      <p:ext uri="{BB962C8B-B14F-4D97-AF65-F5344CB8AC3E}">
        <p14:creationId xmlns:p14="http://schemas.microsoft.com/office/powerpoint/2010/main" val="1609370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3A47862-D08D-4633-BCDC-237B7CC27781}"/>
              </a:ext>
            </a:extLst>
          </p:cNvPr>
          <p:cNvSpPr>
            <a:spLocks noGrp="1"/>
          </p:cNvSpPr>
          <p:nvPr>
            <p:ph type="title"/>
          </p:nvPr>
        </p:nvSpPr>
        <p:spPr>
          <a:xfrm>
            <a:off x="838200" y="365125"/>
            <a:ext cx="10515600" cy="1028917"/>
          </a:xfrm>
        </p:spPr>
        <p:txBody>
          <a:bodyPr anchor="t">
            <a:noAutofit/>
          </a:bodyPr>
          <a:lstStyle/>
          <a:p>
            <a:r>
              <a:rPr lang="en-US" sz="2500" b="1" dirty="0"/>
              <a:t>Yet roughly half of Americans report some degree of hearing trouble – and most have not sought treatment</a:t>
            </a:r>
            <a:endParaRPr sz="1800" dirty="0"/>
          </a:p>
        </p:txBody>
      </p:sp>
      <p:graphicFrame>
        <p:nvGraphicFramePr>
          <p:cNvPr id="4" name="Chart Placeholder 3"/>
          <p:cNvGraphicFramePr>
            <a:graphicFrameLocks noGrp="1"/>
          </p:cNvGraphicFramePr>
          <p:nvPr>
            <p:ph idx="1"/>
            <p:extLst>
              <p:ext uri="{D42A27DB-BD31-4B8C-83A1-F6EECF244321}">
                <p14:modId xmlns:p14="http://schemas.microsoft.com/office/powerpoint/2010/main" val="3143745991"/>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AAB0E250-C6AA-4AA5-B1E1-D8808F444DB9}"/>
              </a:ext>
            </a:extLst>
          </p:cNvPr>
          <p:cNvSpPr txBox="1"/>
          <p:nvPr/>
        </p:nvSpPr>
        <p:spPr>
          <a:xfrm>
            <a:off x="1358537" y="1999695"/>
            <a:ext cx="55996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mn-ea"/>
                <a:cs typeface="+mn-cs"/>
              </a:rPr>
              <a:t>Hearing Health Description</a:t>
            </a:r>
          </a:p>
        </p:txBody>
      </p:sp>
      <p:sp>
        <p:nvSpPr>
          <p:cNvPr id="8" name="TextBox 7">
            <a:extLst>
              <a:ext uri="{FF2B5EF4-FFF2-40B4-BE49-F238E27FC236}">
                <a16:creationId xmlns:a16="http://schemas.microsoft.com/office/drawing/2014/main" id="{CF0BE0CD-62B1-4ADE-BF0F-64B449BB9297}"/>
              </a:ext>
            </a:extLst>
          </p:cNvPr>
          <p:cNvSpPr txBox="1"/>
          <p:nvPr/>
        </p:nvSpPr>
        <p:spPr>
          <a:xfrm>
            <a:off x="5841447" y="3566017"/>
            <a:ext cx="14325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4444"/>
                </a:solidFill>
                <a:effectLst/>
                <a:uLnTx/>
                <a:uFillTx/>
                <a:latin typeface="Calibri" panose="020F0502020204030204"/>
                <a:ea typeface="+mn-ea"/>
                <a:cs typeface="+mn-cs"/>
              </a:rPr>
              <a:t>51%</a:t>
            </a:r>
            <a:br>
              <a:rPr kumimoji="0" lang="en-US" sz="1800" b="0" i="0" u="none" strike="noStrike" kern="1200" cap="none" spc="0" normalizeH="0" baseline="0" noProof="0" dirty="0">
                <a:ln>
                  <a:noFill/>
                </a:ln>
                <a:solidFill>
                  <a:srgbClr val="444444"/>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444444"/>
                </a:solidFill>
                <a:effectLst/>
                <a:uLnTx/>
                <a:uFillTx/>
                <a:latin typeface="Calibri" panose="020F0502020204030204"/>
                <a:ea typeface="+mn-ea"/>
                <a:cs typeface="+mn-cs"/>
              </a:rPr>
              <a:t>Hearing Trouble</a:t>
            </a:r>
          </a:p>
        </p:txBody>
      </p:sp>
      <p:sp>
        <p:nvSpPr>
          <p:cNvPr id="2" name="TextBox 1">
            <a:extLst>
              <a:ext uri="{FF2B5EF4-FFF2-40B4-BE49-F238E27FC236}">
                <a16:creationId xmlns:a16="http://schemas.microsoft.com/office/drawing/2014/main" id="{BAFBA84F-497D-D242-BA7B-041EDDB9522E}"/>
              </a:ext>
            </a:extLst>
          </p:cNvPr>
          <p:cNvSpPr txBox="1"/>
          <p:nvPr/>
        </p:nvSpPr>
        <p:spPr>
          <a:xfrm>
            <a:off x="8239539" y="3088963"/>
            <a:ext cx="395246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Of those with some degree of difficulty, the vast majority seem resistant to the idea that they are in need of treatment.</a:t>
            </a:r>
          </a:p>
          <a:p>
            <a:pPr marL="285750" indent="-285750">
              <a:buFont typeface="Arial" panose="020B0604020202020204" pitchFamily="34" charset="0"/>
              <a:buChar char="•"/>
            </a:pPr>
            <a:r>
              <a:rPr lang="en-US" dirty="0"/>
              <a:t>Only 11% of those experiencing self-acknowledged hearing difficulty have been treated.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3A47862-D08D-4633-BCDC-237B7CC27781}"/>
              </a:ext>
            </a:extLst>
          </p:cNvPr>
          <p:cNvSpPr>
            <a:spLocks noGrp="1"/>
          </p:cNvSpPr>
          <p:nvPr>
            <p:ph type="title"/>
          </p:nvPr>
        </p:nvSpPr>
        <p:spPr/>
        <p:txBody>
          <a:bodyPr anchor="t">
            <a:noAutofit/>
          </a:bodyPr>
          <a:lstStyle/>
          <a:p>
            <a:r>
              <a:rPr lang="en-US" sz="2500" b="1" dirty="0"/>
              <a:t>Only two in 10 US adults report having their hearing tested in the past 5 years</a:t>
            </a:r>
            <a:endParaRPr sz="1800" dirty="0"/>
          </a:p>
        </p:txBody>
      </p:sp>
      <p:graphicFrame>
        <p:nvGraphicFramePr>
          <p:cNvPr id="4" name="Chart Placeholder 3"/>
          <p:cNvGraphicFramePr>
            <a:graphicFrameLocks noGrp="1"/>
          </p:cNvGraphicFramePr>
          <p:nvPr>
            <p:ph type="chart" sz="quarter" idx="4294967295"/>
            <p:extLst>
              <p:ext uri="{D42A27DB-BD31-4B8C-83A1-F6EECF244321}">
                <p14:modId xmlns:p14="http://schemas.microsoft.com/office/powerpoint/2010/main" val="3072781778"/>
              </p:ext>
            </p:extLst>
          </p:nvPr>
        </p:nvGraphicFramePr>
        <p:xfrm>
          <a:off x="0" y="2047875"/>
          <a:ext cx="7959725" cy="41687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07D7AF2-3BC5-46CE-B3F5-E263DC4C4DF0}"/>
              </a:ext>
            </a:extLst>
          </p:cNvPr>
          <p:cNvSpPr txBox="1"/>
          <p:nvPr/>
        </p:nvSpPr>
        <p:spPr>
          <a:xfrm>
            <a:off x="838200" y="1595235"/>
            <a:ext cx="26780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4444"/>
                </a:solidFill>
                <a:effectLst/>
                <a:uLnTx/>
                <a:uFillTx/>
                <a:ea typeface="+mn-ea"/>
                <a:cs typeface="+mn-cs"/>
              </a:rPr>
              <a:t>Medical Services Received Past 5 Years</a:t>
            </a:r>
          </a:p>
        </p:txBody>
      </p:sp>
      <p:sp>
        <p:nvSpPr>
          <p:cNvPr id="2" name="TextBox 1">
            <a:extLst>
              <a:ext uri="{FF2B5EF4-FFF2-40B4-BE49-F238E27FC236}">
                <a16:creationId xmlns:a16="http://schemas.microsoft.com/office/drawing/2014/main" id="{E0F65741-620E-0346-A654-B5E36E2C6200}"/>
              </a:ext>
            </a:extLst>
          </p:cNvPr>
          <p:cNvSpPr txBox="1"/>
          <p:nvPr/>
        </p:nvSpPr>
        <p:spPr>
          <a:xfrm>
            <a:off x="7959725" y="2165217"/>
            <a:ext cx="339407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Americans are only a third as likely to have had their hearing tested as their vision.</a:t>
            </a:r>
          </a:p>
          <a:p>
            <a:pPr marL="285750" indent="-285750">
              <a:buFont typeface="Arial" panose="020B0604020202020204" pitchFamily="34" charset="0"/>
              <a:buChar char="•"/>
            </a:pPr>
            <a:r>
              <a:rPr lang="en-US" dirty="0"/>
              <a:t>More surprising still, only 21% of Baby Boomers have had their hearing tested in this timespan.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63A47862-D08D-4633-BCDC-237B7CC27781}"/>
              </a:ext>
            </a:extLst>
          </p:cNvPr>
          <p:cNvSpPr>
            <a:spLocks noGrp="1"/>
          </p:cNvSpPr>
          <p:nvPr>
            <p:ph type="title"/>
          </p:nvPr>
        </p:nvSpPr>
        <p:spPr/>
        <p:txBody>
          <a:bodyPr anchor="t">
            <a:noAutofit/>
          </a:bodyPr>
          <a:lstStyle/>
          <a:p>
            <a:r>
              <a:rPr lang="en-US" sz="2500" b="1" dirty="0"/>
              <a:t>Americans seem complacent toward addressing minor to moderate hearing difficulty</a:t>
            </a:r>
            <a:endParaRPr sz="1800" dirty="0"/>
          </a:p>
        </p:txBody>
      </p:sp>
      <p:graphicFrame>
        <p:nvGraphicFramePr>
          <p:cNvPr id="4" name="Chart Placeholder 3"/>
          <p:cNvGraphicFramePr>
            <a:graphicFrameLocks noGrp="1"/>
          </p:cNvGraphicFramePr>
          <p:nvPr>
            <p:ph idx="1"/>
            <p:extLst>
              <p:ext uri="{D42A27DB-BD31-4B8C-83A1-F6EECF244321}">
                <p14:modId xmlns:p14="http://schemas.microsoft.com/office/powerpoint/2010/main" val="2664979713"/>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a16="http://schemas.microsoft.com/office/drawing/2014/main" id="{83142C80-C9C4-4ED1-AE29-2A9E9CF7F0DD}"/>
              </a:ext>
            </a:extLst>
          </p:cNvPr>
          <p:cNvSpPr txBox="1"/>
          <p:nvPr/>
        </p:nvSpPr>
        <p:spPr>
          <a:xfrm>
            <a:off x="813809" y="1890857"/>
            <a:ext cx="46524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mn-ea"/>
                <a:cs typeface="+mn-cs"/>
              </a:rPr>
              <a:t>Agreement Statements: Barriers to Treatment</a:t>
            </a:r>
          </a:p>
        </p:txBody>
      </p:sp>
      <p:sp>
        <p:nvSpPr>
          <p:cNvPr id="2" name="TextBox 1">
            <a:extLst>
              <a:ext uri="{FF2B5EF4-FFF2-40B4-BE49-F238E27FC236}">
                <a16:creationId xmlns:a16="http://schemas.microsoft.com/office/drawing/2014/main" id="{6AFF0D2F-A045-CB4A-AF67-1AEADE9B3A84}"/>
              </a:ext>
            </a:extLst>
          </p:cNvPr>
          <p:cNvSpPr txBox="1"/>
          <p:nvPr/>
        </p:nvSpPr>
        <p:spPr>
          <a:xfrm>
            <a:off x="5466238" y="1890857"/>
            <a:ext cx="5700327" cy="1477328"/>
          </a:xfrm>
          <a:prstGeom prst="rect">
            <a:avLst/>
          </a:prstGeom>
          <a:noFill/>
        </p:spPr>
        <p:txBody>
          <a:bodyPr wrap="square" rtlCol="0">
            <a:spAutoFit/>
          </a:bodyPr>
          <a:lstStyle/>
          <a:p>
            <a:r>
              <a:rPr lang="en-US" dirty="0"/>
              <a:t>6-in-10 of those with untreated hearing trouble say that if their hearing is fine in some situations, they don’t feel they need treatment—and nearly the same amount indicate that they would only want to be treated if their hearing difficulty was severe.</a:t>
            </a:r>
          </a:p>
        </p:txBody>
      </p:sp>
    </p:spTree>
    <p:extLst>
      <p:ext uri="{BB962C8B-B14F-4D97-AF65-F5344CB8AC3E}">
        <p14:creationId xmlns:p14="http://schemas.microsoft.com/office/powerpoint/2010/main" val="2141535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437A111-1661-4CB5-B261-36B07FEDBF45}"/>
              </a:ext>
            </a:extLst>
          </p:cNvPr>
          <p:cNvSpPr>
            <a:spLocks noGrp="1"/>
          </p:cNvSpPr>
          <p:nvPr>
            <p:ph type="title"/>
          </p:nvPr>
        </p:nvSpPr>
        <p:spPr/>
        <p:txBody>
          <a:bodyPr anchor="t">
            <a:noAutofit/>
          </a:bodyPr>
          <a:lstStyle/>
          <a:p>
            <a:r>
              <a:rPr lang="en-US" sz="2500" b="1" dirty="0"/>
              <a:t>Majorities of Americans would be likely to seek treatment if their spouses/partners, children, or grandchildren asked them to do so.</a:t>
            </a:r>
            <a:br>
              <a:rPr lang="en-US" sz="2500" b="1" dirty="0"/>
            </a:br>
            <a:endParaRPr sz="1800" dirty="0"/>
          </a:p>
        </p:txBody>
      </p:sp>
      <p:graphicFrame>
        <p:nvGraphicFramePr>
          <p:cNvPr id="4" name="Chart Placeholder 3"/>
          <p:cNvGraphicFramePr>
            <a:graphicFrameLocks noGrp="1"/>
          </p:cNvGraphicFramePr>
          <p:nvPr>
            <p:ph idx="1"/>
            <p:extLst>
              <p:ext uri="{D42A27DB-BD31-4B8C-83A1-F6EECF244321}">
                <p14:modId xmlns:p14="http://schemas.microsoft.com/office/powerpoint/2010/main" val="3920298775"/>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AE7C4869-4C48-440B-A9D8-C07E85BDC657}"/>
              </a:ext>
            </a:extLst>
          </p:cNvPr>
          <p:cNvSpPr txBox="1"/>
          <p:nvPr/>
        </p:nvSpPr>
        <p:spPr>
          <a:xfrm>
            <a:off x="1283643" y="1910322"/>
            <a:ext cx="52042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mn-ea"/>
                <a:cs typeface="+mn-cs"/>
              </a:rPr>
              <a:t>Likelihood to Seek Treatment if Asked by:</a:t>
            </a:r>
          </a:p>
        </p:txBody>
      </p:sp>
      <p:sp>
        <p:nvSpPr>
          <p:cNvPr id="2" name="TextBox 1">
            <a:extLst>
              <a:ext uri="{FF2B5EF4-FFF2-40B4-BE49-F238E27FC236}">
                <a16:creationId xmlns:a16="http://schemas.microsoft.com/office/drawing/2014/main" id="{FDDEEFA7-1B11-D14B-BD68-C93CAA69C6E6}"/>
              </a:ext>
            </a:extLst>
          </p:cNvPr>
          <p:cNvSpPr txBox="1"/>
          <p:nvPr/>
        </p:nvSpPr>
        <p:spPr>
          <a:xfrm>
            <a:off x="7463523" y="2279654"/>
            <a:ext cx="3444834" cy="646331"/>
          </a:xfrm>
          <a:prstGeom prst="rect">
            <a:avLst/>
          </a:prstGeom>
          <a:noFill/>
        </p:spPr>
        <p:txBody>
          <a:bodyPr wrap="square" rtlCol="0">
            <a:spAutoFit/>
          </a:bodyPr>
          <a:lstStyle/>
          <a:p>
            <a:r>
              <a:rPr lang="en-US" dirty="0"/>
              <a:t>Nearly half would be likely to do so if a friend encouraged them.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Placeholder 3"/>
          <p:cNvGraphicFramePr>
            <a:graphicFrameLocks noGrp="1"/>
          </p:cNvGraphicFramePr>
          <p:nvPr>
            <p:ph type="chart" sz="quarter" idx="4294967295"/>
            <p:extLst>
              <p:ext uri="{D42A27DB-BD31-4B8C-83A1-F6EECF244321}">
                <p14:modId xmlns:p14="http://schemas.microsoft.com/office/powerpoint/2010/main" val="3384962444"/>
              </p:ext>
            </p:extLst>
          </p:nvPr>
        </p:nvGraphicFramePr>
        <p:xfrm>
          <a:off x="263568" y="1854416"/>
          <a:ext cx="11430000" cy="4297363"/>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a:extLst>
              <a:ext uri="{FF2B5EF4-FFF2-40B4-BE49-F238E27FC236}">
                <a16:creationId xmlns:a16="http://schemas.microsoft.com/office/drawing/2014/main" id="{63A47862-D08D-4633-BCDC-237B7CC27781}"/>
              </a:ext>
            </a:extLst>
          </p:cNvPr>
          <p:cNvSpPr>
            <a:spLocks noGrp="1"/>
          </p:cNvSpPr>
          <p:nvPr>
            <p:ph type="title" idx="4294967295"/>
          </p:nvPr>
        </p:nvSpPr>
        <p:spPr>
          <a:xfrm>
            <a:off x="584202" y="344753"/>
            <a:ext cx="11430000" cy="738187"/>
          </a:xfrm>
        </p:spPr>
        <p:txBody>
          <a:bodyPr anchor="t">
            <a:noAutofit/>
          </a:bodyPr>
          <a:lstStyle/>
          <a:p>
            <a:r>
              <a:rPr lang="en-US" sz="2500" b="1" dirty="0"/>
              <a:t>Over three fourths of those experiencing hearing difficulties indicate they’ve been having trouble hearing for over a year</a:t>
            </a:r>
            <a:br>
              <a:rPr lang="en-US" sz="1800" dirty="0"/>
            </a:br>
            <a:endParaRPr sz="1800" dirty="0"/>
          </a:p>
        </p:txBody>
      </p:sp>
      <p:sp>
        <p:nvSpPr>
          <p:cNvPr id="7" name="TextBox 6">
            <a:extLst>
              <a:ext uri="{FF2B5EF4-FFF2-40B4-BE49-F238E27FC236}">
                <a16:creationId xmlns:a16="http://schemas.microsoft.com/office/drawing/2014/main" id="{9FE84BB6-C142-4318-A3D3-253E13157872}"/>
              </a:ext>
            </a:extLst>
          </p:cNvPr>
          <p:cNvSpPr txBox="1"/>
          <p:nvPr/>
        </p:nvSpPr>
        <p:spPr>
          <a:xfrm>
            <a:off x="1027928" y="2441458"/>
            <a:ext cx="38317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ea typeface="+mn-ea"/>
                <a:cs typeface="+mn-cs"/>
              </a:rPr>
              <a:t>Length of Time with Hearing Trouble</a:t>
            </a:r>
          </a:p>
        </p:txBody>
      </p:sp>
      <p:sp>
        <p:nvSpPr>
          <p:cNvPr id="9" name="TextBox 8">
            <a:extLst>
              <a:ext uri="{FF2B5EF4-FFF2-40B4-BE49-F238E27FC236}">
                <a16:creationId xmlns:a16="http://schemas.microsoft.com/office/drawing/2014/main" id="{9AADF99C-32CF-4463-BBA1-B330DE737E7F}"/>
              </a:ext>
            </a:extLst>
          </p:cNvPr>
          <p:cNvSpPr txBox="1"/>
          <p:nvPr/>
        </p:nvSpPr>
        <p:spPr>
          <a:xfrm>
            <a:off x="5420262" y="3883939"/>
            <a:ext cx="143256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4444"/>
                </a:solidFill>
                <a:effectLst/>
                <a:uLnTx/>
                <a:uFillTx/>
                <a:latin typeface="Calibri" panose="020F0502020204030204"/>
                <a:ea typeface="+mn-ea"/>
                <a:cs typeface="+mn-cs"/>
              </a:rPr>
              <a:t>35%</a:t>
            </a:r>
            <a:br>
              <a:rPr kumimoji="0" lang="en-US" sz="1800" b="0" i="0" u="none" strike="noStrike" kern="1200" cap="none" spc="0" normalizeH="0" baseline="0" noProof="0" dirty="0">
                <a:ln>
                  <a:noFill/>
                </a:ln>
                <a:solidFill>
                  <a:srgbClr val="444444"/>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444444"/>
                </a:solidFill>
                <a:effectLst/>
                <a:uLnTx/>
                <a:uFillTx/>
                <a:latin typeface="Calibri" panose="020F0502020204030204"/>
                <a:ea typeface="+mn-ea"/>
                <a:cs typeface="+mn-cs"/>
              </a:rPr>
              <a:t>5+ years</a:t>
            </a:r>
          </a:p>
        </p:txBody>
      </p:sp>
      <p:sp>
        <p:nvSpPr>
          <p:cNvPr id="10" name="TextBox 9">
            <a:extLst>
              <a:ext uri="{FF2B5EF4-FFF2-40B4-BE49-F238E27FC236}">
                <a16:creationId xmlns:a16="http://schemas.microsoft.com/office/drawing/2014/main" id="{9AADF99C-32CF-4463-BBA1-B330DE737E7F}"/>
              </a:ext>
            </a:extLst>
          </p:cNvPr>
          <p:cNvSpPr txBox="1"/>
          <p:nvPr/>
        </p:nvSpPr>
        <p:spPr>
          <a:xfrm>
            <a:off x="5420262" y="3178561"/>
            <a:ext cx="143256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4444"/>
                </a:solidFill>
                <a:effectLst/>
                <a:uLnTx/>
                <a:uFillTx/>
                <a:latin typeface="Calibri" panose="020F0502020204030204"/>
                <a:ea typeface="+mn-ea"/>
                <a:cs typeface="+mn-cs"/>
              </a:rPr>
              <a:t>78%</a:t>
            </a:r>
            <a:br>
              <a:rPr kumimoji="0" lang="en-US" sz="1800" b="0" i="0" u="none" strike="noStrike" kern="1200" cap="none" spc="0" normalizeH="0" baseline="0" noProof="0" dirty="0">
                <a:ln>
                  <a:noFill/>
                </a:ln>
                <a:solidFill>
                  <a:srgbClr val="444444"/>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444444"/>
                </a:solidFill>
                <a:effectLst/>
                <a:uLnTx/>
                <a:uFillTx/>
                <a:latin typeface="Calibri" panose="020F0502020204030204"/>
                <a:ea typeface="+mn-ea"/>
                <a:cs typeface="+mn-cs"/>
              </a:rPr>
              <a:t>1+ years</a:t>
            </a:r>
          </a:p>
        </p:txBody>
      </p:sp>
      <p:sp>
        <p:nvSpPr>
          <p:cNvPr id="11" name="Text Placeholder 2">
            <a:extLst>
              <a:ext uri="{FF2B5EF4-FFF2-40B4-BE49-F238E27FC236}">
                <a16:creationId xmlns:a16="http://schemas.microsoft.com/office/drawing/2014/main" id="{450D88B8-279F-4CF8-B861-3032C158D7C6}"/>
              </a:ext>
            </a:extLst>
          </p:cNvPr>
          <p:cNvSpPr txBox="1">
            <a:spLocks/>
          </p:cNvSpPr>
          <p:nvPr/>
        </p:nvSpPr>
        <p:spPr>
          <a:xfrm>
            <a:off x="8443356" y="2873293"/>
            <a:ext cx="2500931" cy="1410756"/>
          </a:xfrm>
          <a:prstGeom prst="rect">
            <a:avLst/>
          </a:prstGeom>
          <a:ln w="12700">
            <a:solidFill>
              <a:schemeClr val="accent6"/>
            </a:solidFill>
            <a:prstDash val="sysDash"/>
          </a:ln>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5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ea typeface="+mn-ea"/>
                <a:cs typeface="+mn-cs"/>
              </a:rPr>
              <a:t>Among those with hearing trouble who have not sought treatment: </a:t>
            </a:r>
          </a:p>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ea typeface="+mn-ea"/>
                <a:cs typeface="+mn-cs"/>
              </a:rPr>
              <a:t>1+ Years: 76%</a:t>
            </a:r>
          </a:p>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ea typeface="+mn-ea"/>
                <a:cs typeface="+mn-cs"/>
              </a:rPr>
              <a:t>5+ years: 31%</a:t>
            </a:r>
            <a:endParaRPr kumimoji="0" lang="en-US" sz="1050" b="0" i="0" u="none" strike="noStrike" kern="1200" cap="none" spc="0" normalizeH="0" baseline="0" noProof="0" dirty="0">
              <a:ln>
                <a:noFill/>
              </a:ln>
              <a:solidFill>
                <a:schemeClr val="tx1"/>
              </a:solidFill>
              <a:effectLst/>
              <a:uLnTx/>
              <a:uFillTx/>
              <a:ea typeface="+mn-ea"/>
              <a:cs typeface="+mn-cs"/>
            </a:endParaRPr>
          </a:p>
        </p:txBody>
      </p:sp>
      <p:sp>
        <p:nvSpPr>
          <p:cNvPr id="2" name="TextBox 1">
            <a:extLst>
              <a:ext uri="{FF2B5EF4-FFF2-40B4-BE49-F238E27FC236}">
                <a16:creationId xmlns:a16="http://schemas.microsoft.com/office/drawing/2014/main" id="{9996F724-5771-B24F-90FC-857F686B866C}"/>
              </a:ext>
            </a:extLst>
          </p:cNvPr>
          <p:cNvSpPr txBox="1"/>
          <p:nvPr/>
        </p:nvSpPr>
        <p:spPr>
          <a:xfrm>
            <a:off x="584202" y="1415381"/>
            <a:ext cx="6583854" cy="369332"/>
          </a:xfrm>
          <a:prstGeom prst="rect">
            <a:avLst/>
          </a:prstGeom>
          <a:noFill/>
        </p:spPr>
        <p:txBody>
          <a:bodyPr wrap="none" rtlCol="0">
            <a:spAutoFit/>
          </a:bodyPr>
          <a:lstStyle/>
          <a:p>
            <a:r>
              <a:rPr lang="en-US" dirty="0"/>
              <a:t>More than a third have been experiencing it for over five years.</a:t>
            </a:r>
          </a:p>
        </p:txBody>
      </p:sp>
    </p:spTree>
  </p:cSld>
  <p:clrMapOvr>
    <a:masterClrMapping/>
  </p:clrMapOvr>
</p:sld>
</file>

<file path=ppt/theme/theme1.xml><?xml version="1.0" encoding="utf-8"?>
<a:theme xmlns:a="http://schemas.openxmlformats.org/drawingml/2006/main" name="Office Theme">
  <a:themeElements>
    <a:clrScheme name="ASHA Branding Color_Update">
      <a:dk1>
        <a:srgbClr val="6E6159"/>
      </a:dk1>
      <a:lt1>
        <a:srgbClr val="FFFFFF"/>
      </a:lt1>
      <a:dk2>
        <a:srgbClr val="00778B"/>
      </a:dk2>
      <a:lt2>
        <a:srgbClr val="D7D2CB"/>
      </a:lt2>
      <a:accent1>
        <a:srgbClr val="991E66"/>
      </a:accent1>
      <a:accent2>
        <a:srgbClr val="ED8B00"/>
      </a:accent2>
      <a:accent3>
        <a:srgbClr val="BFB8AF"/>
      </a:accent3>
      <a:accent4>
        <a:srgbClr val="D1340F"/>
      </a:accent4>
      <a:accent5>
        <a:srgbClr val="151F6D"/>
      </a:accent5>
      <a:accent6>
        <a:srgbClr val="BFB8AF"/>
      </a:accent6>
      <a:hlink>
        <a:srgbClr val="6CACE3"/>
      </a:hlink>
      <a:folHlink>
        <a:srgbClr val="007C91"/>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6C17115-4C59-E14A-BF24-B7CB12C826BC}" vid="{ADCCB190-45F4-4D42-8142-D19C8CE6D2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C8691F53B9C4691F26F7BDDBA5C1E" ma:contentTypeVersion="4" ma:contentTypeDescription="Create a new document." ma:contentTypeScope="" ma:versionID="c784fed7a0c4c04fa6ab7cce7ceae99e">
  <xsd:schema xmlns:xsd="http://www.w3.org/2001/XMLSchema" xmlns:xs="http://www.w3.org/2001/XMLSchema" xmlns:p="http://schemas.microsoft.com/office/2006/metadata/properties" xmlns:ns2="b62500f0-5aae-4b9f-80b9-491368a21246" xmlns:ns3="3d826079-b86a-45e1-ab8d-19ab557e1ede" targetNamespace="http://schemas.microsoft.com/office/2006/metadata/properties" ma:root="true" ma:fieldsID="3836b64435d3685bc13783f88801ee31" ns2:_="" ns3:_="">
    <xsd:import namespace="b62500f0-5aae-4b9f-80b9-491368a21246"/>
    <xsd:import namespace="3d826079-b86a-45e1-ab8d-19ab557e1ed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2500f0-5aae-4b9f-80b9-491368a212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826079-b86a-45e1-ab8d-19ab557e1ed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d826079-b86a-45e1-ab8d-19ab557e1ede">
      <UserInfo>
        <DisplayName>Michael Shapiro</DisplayName>
        <AccountId>224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461FCE-B9B8-4A5D-B563-237DDBA8CE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2500f0-5aae-4b9f-80b9-491368a21246"/>
    <ds:schemaRef ds:uri="3d826079-b86a-45e1-ab8d-19ab557e1e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E4279D-49BA-4D9B-BC84-4556AB324FF9}">
  <ds:schemaRefs>
    <ds:schemaRef ds:uri="http://schemas.openxmlformats.org/package/2006/metadata/core-properties"/>
    <ds:schemaRef ds:uri="http://schemas.microsoft.com/office/2006/metadata/properties"/>
    <ds:schemaRef ds:uri="http://purl.org/dc/elements/1.1/"/>
    <ds:schemaRef ds:uri="b62500f0-5aae-4b9f-80b9-491368a21246"/>
    <ds:schemaRef ds:uri="http://schemas.microsoft.com/office/2006/documentManagement/types"/>
    <ds:schemaRef ds:uri="http://purl.org/dc/dcmitype/"/>
    <ds:schemaRef ds:uri="http://purl.org/dc/terms/"/>
    <ds:schemaRef ds:uri="http://schemas.microsoft.com/office/infopath/2007/PartnerControls"/>
    <ds:schemaRef ds:uri="3d826079-b86a-45e1-ab8d-19ab557e1ede"/>
    <ds:schemaRef ds:uri="http://www.w3.org/XML/1998/namespace"/>
  </ds:schemaRefs>
</ds:datastoreItem>
</file>

<file path=customXml/itemProps3.xml><?xml version="1.0" encoding="utf-8"?>
<ds:datastoreItem xmlns:ds="http://schemas.openxmlformats.org/officeDocument/2006/customXml" ds:itemID="{B5EA0953-5EF0-46B6-A383-AD6520B2F1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212</TotalTime>
  <Words>900</Words>
  <Application>Microsoft Macintosh PowerPoint</Application>
  <PresentationFormat>Widescreen</PresentationFormat>
  <Paragraphs>85</Paragraphs>
  <Slides>14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Arial Black</vt:lpstr>
      <vt:lpstr>Calibri</vt:lpstr>
      <vt:lpstr>Office Theme</vt:lpstr>
      <vt:lpstr>Taking Action on Hearing Loss</vt:lpstr>
      <vt:lpstr>Did You Know?</vt:lpstr>
      <vt:lpstr>ASHA and YouGov conducted a national poll to gauge how Americans view hearing loss</vt:lpstr>
      <vt:lpstr>Most Americans feel that hearing health is important</vt:lpstr>
      <vt:lpstr>Yet roughly half of Americans report some degree of hearing trouble – and most have not sought treatment</vt:lpstr>
      <vt:lpstr>Only two in 10 US adults report having their hearing tested in the past 5 years</vt:lpstr>
      <vt:lpstr>Americans seem complacent toward addressing minor to moderate hearing difficulty</vt:lpstr>
      <vt:lpstr>Majorities of Americans would be likely to seek treatment if their spouses/partners, children, or grandchildren asked them to do so. </vt:lpstr>
      <vt:lpstr>Over three fourths of those experiencing hearing difficulties indicate they’ve been having trouble hearing for over a year </vt:lpstr>
      <vt:lpstr>The vast majority of hearing aid users say their quality of life has improved since wearing  </vt:lpstr>
      <vt:lpstr>Is It Hearing Loss? A Checklist for Adults</vt:lpstr>
      <vt:lpstr>Why Take Action?</vt:lpstr>
      <vt:lpstr>Seeking Help</vt:lpstr>
      <vt:lpstr>For more information, visit: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  </dc:title>
  <dc:creator>Jeremi Jones</dc:creator>
  <cp:lastModifiedBy>Jeremi Jones</cp:lastModifiedBy>
  <cp:revision>9</cp:revision>
  <cp:lastPrinted>2018-08-17T15:36:34Z</cp:lastPrinted>
  <dcterms:created xsi:type="dcterms:W3CDTF">2021-04-24T11:51:45Z</dcterms:created>
  <dcterms:modified xsi:type="dcterms:W3CDTF">2021-04-30T20:03:41Z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0x01010042DC8691F53B9C4691F26F7BDDBA5C1E</vt:lpwstr>
  </property>
</Properties>
</file>