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80" r:id="rId3"/>
    <p:sldId id="279" r:id="rId4"/>
    <p:sldId id="268" r:id="rId5"/>
    <p:sldId id="267" r:id="rId6"/>
    <p:sldId id="269" r:id="rId7"/>
    <p:sldId id="275" r:id="rId8"/>
    <p:sldId id="276" r:id="rId9"/>
    <p:sldId id="277" r:id="rId10"/>
    <p:sldId id="278" r:id="rId11"/>
    <p:sldId id="281" r:id="rId12"/>
    <p:sldId id="282" r:id="rId13"/>
    <p:sldId id="28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leen Halverson" initials="KH" lastIdx="11" clrIdx="0">
    <p:extLst>
      <p:ext uri="{19B8F6BF-5375-455C-9EA6-DF929625EA0E}">
        <p15:presenceInfo xmlns:p15="http://schemas.microsoft.com/office/powerpoint/2012/main" userId="Kathleen Halverson" providerId="None"/>
      </p:ext>
    </p:extLst>
  </p:cmAuthor>
  <p:cmAuthor id="2" name="Lindsay Creed" initials="LC" lastIdx="1" clrIdx="1">
    <p:extLst>
      <p:ext uri="{19B8F6BF-5375-455C-9EA6-DF929625EA0E}">
        <p15:presenceInfo xmlns:p15="http://schemas.microsoft.com/office/powerpoint/2012/main" userId="S::lcreed@asha.org::8b87747f-55f0-405d-a481-94bc9b8a7905" providerId="AD"/>
      </p:ext>
    </p:extLst>
  </p:cmAuthor>
  <p:cmAuthor id="3" name="Kathleen Halverson" initials="KH [2]" lastIdx="4" clrIdx="2">
    <p:extLst>
      <p:ext uri="{19B8F6BF-5375-455C-9EA6-DF929625EA0E}">
        <p15:presenceInfo xmlns:p15="http://schemas.microsoft.com/office/powerpoint/2012/main" userId="S::khalvers@asha.org::c30aa468-3b00-4f46-80f8-fe2f0a15b8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DB1CE8-A637-08D5-CAF6-7C377FC304A4}" v="1" dt="2022-06-30T16:40:06.798"/>
    <p1510:client id="{D90D7BAC-5FBB-4A3B-944F-5411F7C6E718}" v="56" dt="2022-06-30T16:52:23.0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ay Creed" userId="S::lcreed@asha.org::8b87747f-55f0-405d-a481-94bc9b8a7905" providerId="AD" clId="Web-{0EDB1CE8-A637-08D5-CAF6-7C377FC304A4}"/>
    <pc:docChg chg="">
      <pc:chgData name="Lindsay Creed" userId="S::lcreed@asha.org::8b87747f-55f0-405d-a481-94bc9b8a7905" providerId="AD" clId="Web-{0EDB1CE8-A637-08D5-CAF6-7C377FC304A4}" dt="2022-06-30T16:40:06.798" v="0"/>
      <pc:docMkLst>
        <pc:docMk/>
      </pc:docMkLst>
      <pc:sldChg chg="delCm">
        <pc:chgData name="Lindsay Creed" userId="S::lcreed@asha.org::8b87747f-55f0-405d-a481-94bc9b8a7905" providerId="AD" clId="Web-{0EDB1CE8-A637-08D5-CAF6-7C377FC304A4}" dt="2022-06-30T16:40:06.798" v="0"/>
        <pc:sldMkLst>
          <pc:docMk/>
          <pc:sldMk cId="3037041656" sldId="279"/>
        </pc:sldMkLst>
      </pc:sldChg>
    </pc:docChg>
  </pc:docChgLst>
  <pc:docChgLst>
    <pc:chgData name="Kathleen Halverson" userId="S::khalvers@asha.org::c30aa468-3b00-4f46-80f8-fe2f0a15b8a1" providerId="AD" clId="Web-{C7EB0C3B-E0D8-BB16-F6DE-6E8CFF888A35}"/>
    <pc:docChg chg="modSld">
      <pc:chgData name="Kathleen Halverson" userId="S::khalvers@asha.org::c30aa468-3b00-4f46-80f8-fe2f0a15b8a1" providerId="AD" clId="Web-{C7EB0C3B-E0D8-BB16-F6DE-6E8CFF888A35}" dt="2022-06-24T04:54:29.919" v="6" actId="14100"/>
      <pc:docMkLst>
        <pc:docMk/>
      </pc:docMkLst>
      <pc:sldChg chg="modSp">
        <pc:chgData name="Kathleen Halverson" userId="S::khalvers@asha.org::c30aa468-3b00-4f46-80f8-fe2f0a15b8a1" providerId="AD" clId="Web-{C7EB0C3B-E0D8-BB16-F6DE-6E8CFF888A35}" dt="2022-06-24T04:54:29.919" v="6" actId="14100"/>
        <pc:sldMkLst>
          <pc:docMk/>
          <pc:sldMk cId="2625309646" sldId="267"/>
        </pc:sldMkLst>
        <pc:spChg chg="mod">
          <ac:chgData name="Kathleen Halverson" userId="S::khalvers@asha.org::c30aa468-3b00-4f46-80f8-fe2f0a15b8a1" providerId="AD" clId="Web-{C7EB0C3B-E0D8-BB16-F6DE-6E8CFF888A35}" dt="2022-06-24T04:54:29.919" v="6" actId="14100"/>
          <ac:spMkLst>
            <pc:docMk/>
            <pc:sldMk cId="2625309646" sldId="267"/>
            <ac:spMk id="3" creationId="{1D404E0A-621B-A540-9341-5F3E166E49D4}"/>
          </ac:spMkLst>
        </pc:spChg>
      </pc:sldChg>
      <pc:sldChg chg="modSp addCm">
        <pc:chgData name="Kathleen Halverson" userId="S::khalvers@asha.org::c30aa468-3b00-4f46-80f8-fe2f0a15b8a1" providerId="AD" clId="Web-{C7EB0C3B-E0D8-BB16-F6DE-6E8CFF888A35}" dt="2022-06-24T04:51:53.976" v="4"/>
        <pc:sldMkLst>
          <pc:docMk/>
          <pc:sldMk cId="3037041656" sldId="279"/>
        </pc:sldMkLst>
        <pc:spChg chg="mod">
          <ac:chgData name="Kathleen Halverson" userId="S::khalvers@asha.org::c30aa468-3b00-4f46-80f8-fe2f0a15b8a1" providerId="AD" clId="Web-{C7EB0C3B-E0D8-BB16-F6DE-6E8CFF888A35}" dt="2022-06-24T04:46:33.966" v="1" actId="20577"/>
          <ac:spMkLst>
            <pc:docMk/>
            <pc:sldMk cId="3037041656" sldId="279"/>
            <ac:spMk id="10" creationId="{61E9FDE1-A16A-EDC3-7CCB-49184A09243C}"/>
          </ac:spMkLst>
        </pc:spChg>
      </pc:sldChg>
      <pc:sldChg chg="addCm">
        <pc:chgData name="Kathleen Halverson" userId="S::khalvers@asha.org::c30aa468-3b00-4f46-80f8-fe2f0a15b8a1" providerId="AD" clId="Web-{C7EB0C3B-E0D8-BB16-F6DE-6E8CFF888A35}" dt="2022-06-24T04:49:11.049" v="2"/>
        <pc:sldMkLst>
          <pc:docMk/>
          <pc:sldMk cId="1317878102" sldId="281"/>
        </pc:sldMkLst>
      </pc:sldChg>
      <pc:sldChg chg="addCm">
        <pc:chgData name="Kathleen Halverson" userId="S::khalvers@asha.org::c30aa468-3b00-4f46-80f8-fe2f0a15b8a1" providerId="AD" clId="Web-{C7EB0C3B-E0D8-BB16-F6DE-6E8CFF888A35}" dt="2022-06-24T04:50:22.583" v="3"/>
        <pc:sldMkLst>
          <pc:docMk/>
          <pc:sldMk cId="2318552192" sldId="282"/>
        </pc:sldMkLst>
      </pc:sldChg>
    </pc:docChg>
  </pc:docChgLst>
  <pc:docChgLst>
    <pc:chgData name="Kathleen Halverson" userId="S::khalvers@asha.org::c30aa468-3b00-4f46-80f8-fe2f0a15b8a1" providerId="AD" clId="Web-{D858E834-B46E-A68D-90B4-A7EB0C0711E1}"/>
    <pc:docChg chg="">
      <pc:chgData name="Kathleen Halverson" userId="S::khalvers@asha.org::c30aa468-3b00-4f46-80f8-fe2f0a15b8a1" providerId="AD" clId="Web-{D858E834-B46E-A68D-90B4-A7EB0C0711E1}" dt="2022-06-24T05:03:40.993" v="0"/>
      <pc:docMkLst>
        <pc:docMk/>
      </pc:docMkLst>
      <pc:sldChg chg="addCm">
        <pc:chgData name="Kathleen Halverson" userId="S::khalvers@asha.org::c30aa468-3b00-4f46-80f8-fe2f0a15b8a1" providerId="AD" clId="Web-{D858E834-B46E-A68D-90B4-A7EB0C0711E1}" dt="2022-06-24T05:03:40.993" v="0"/>
        <pc:sldMkLst>
          <pc:docMk/>
          <pc:sldMk cId="2625309646" sldId="267"/>
        </pc:sldMkLst>
      </pc:sldChg>
    </pc:docChg>
  </pc:docChgLst>
  <pc:docChgLst>
    <pc:chgData name="Lindsay Creed" userId="8b87747f-55f0-405d-a481-94bc9b8a7905" providerId="ADAL" clId="{D90D7BAC-5FBB-4A3B-944F-5411F7C6E718}"/>
    <pc:docChg chg="undo custSel modSld">
      <pc:chgData name="Lindsay Creed" userId="8b87747f-55f0-405d-a481-94bc9b8a7905" providerId="ADAL" clId="{D90D7BAC-5FBB-4A3B-944F-5411F7C6E718}" dt="2022-06-30T16:52:23.068" v="50" actId="478"/>
      <pc:docMkLst>
        <pc:docMk/>
      </pc:docMkLst>
      <pc:sldChg chg="delCm modNotesTx">
        <pc:chgData name="Lindsay Creed" userId="8b87747f-55f0-405d-a481-94bc9b8a7905" providerId="ADAL" clId="{D90D7BAC-5FBB-4A3B-944F-5411F7C6E718}" dt="2022-06-30T16:42:20.703" v="2" actId="1592"/>
        <pc:sldMkLst>
          <pc:docMk/>
          <pc:sldMk cId="2625309646" sldId="267"/>
        </pc:sldMkLst>
      </pc:sldChg>
      <pc:sldChg chg="modNotesTx">
        <pc:chgData name="Lindsay Creed" userId="8b87747f-55f0-405d-a481-94bc9b8a7905" providerId="ADAL" clId="{D90D7BAC-5FBB-4A3B-944F-5411F7C6E718}" dt="2022-06-30T16:42:29.110" v="3" actId="20577"/>
        <pc:sldMkLst>
          <pc:docMk/>
          <pc:sldMk cId="1107152329" sldId="276"/>
        </pc:sldMkLst>
      </pc:sldChg>
      <pc:sldChg chg="modNotesTx">
        <pc:chgData name="Lindsay Creed" userId="8b87747f-55f0-405d-a481-94bc9b8a7905" providerId="ADAL" clId="{D90D7BAC-5FBB-4A3B-944F-5411F7C6E718}" dt="2022-06-30T16:42:39.375" v="4" actId="20577"/>
        <pc:sldMkLst>
          <pc:docMk/>
          <pc:sldMk cId="622376332" sldId="278"/>
        </pc:sldMkLst>
      </pc:sldChg>
      <pc:sldChg chg="delCm">
        <pc:chgData name="Lindsay Creed" userId="8b87747f-55f0-405d-a481-94bc9b8a7905" providerId="ADAL" clId="{D90D7BAC-5FBB-4A3B-944F-5411F7C6E718}" dt="2022-06-30T16:43:32.296" v="5" actId="1592"/>
        <pc:sldMkLst>
          <pc:docMk/>
          <pc:sldMk cId="1317878102" sldId="281"/>
        </pc:sldMkLst>
      </pc:sldChg>
      <pc:sldChg chg="addSp delSp modSp mod delCm modNotesTx">
        <pc:chgData name="Lindsay Creed" userId="8b87747f-55f0-405d-a481-94bc9b8a7905" providerId="ADAL" clId="{D90D7BAC-5FBB-4A3B-944F-5411F7C6E718}" dt="2022-06-30T16:52:23.068" v="50" actId="478"/>
        <pc:sldMkLst>
          <pc:docMk/>
          <pc:sldMk cId="2318552192" sldId="282"/>
        </pc:sldMkLst>
        <pc:spChg chg="add mod">
          <ac:chgData name="Lindsay Creed" userId="8b87747f-55f0-405d-a481-94bc9b8a7905" providerId="ADAL" clId="{D90D7BAC-5FBB-4A3B-944F-5411F7C6E718}" dt="2022-06-30T16:50:09.341" v="40" actId="1076"/>
          <ac:spMkLst>
            <pc:docMk/>
            <pc:sldMk cId="2318552192" sldId="282"/>
            <ac:spMk id="6" creationId="{466B0D49-140E-ABF0-414F-FECC334076E0}"/>
          </ac:spMkLst>
        </pc:spChg>
        <pc:picChg chg="add del mod">
          <ac:chgData name="Lindsay Creed" userId="8b87747f-55f0-405d-a481-94bc9b8a7905" providerId="ADAL" clId="{D90D7BAC-5FBB-4A3B-944F-5411F7C6E718}" dt="2022-06-30T16:50:37.217" v="45" actId="931"/>
          <ac:picMkLst>
            <pc:docMk/>
            <pc:sldMk cId="2318552192" sldId="282"/>
            <ac:picMk id="7" creationId="{C14F3F98-B6D3-9D6F-E127-E0D24714A217}"/>
          </ac:picMkLst>
        </pc:picChg>
        <pc:picChg chg="add del mod">
          <ac:chgData name="Lindsay Creed" userId="8b87747f-55f0-405d-a481-94bc9b8a7905" providerId="ADAL" clId="{D90D7BAC-5FBB-4A3B-944F-5411F7C6E718}" dt="2022-06-30T16:52:23.068" v="50" actId="478"/>
          <ac:picMkLst>
            <pc:docMk/>
            <pc:sldMk cId="2318552192" sldId="282"/>
            <ac:picMk id="9" creationId="{D2685754-A791-997F-BE17-1B277DCA0B7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35FFE-6EA3-40CD-B246-214C4504EECA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F2489-3F8F-48DF-A81A-6CC560639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60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aseline="30000"/>
              <a:t>1 </a:t>
            </a:r>
            <a:r>
              <a:rPr lang="en-US"/>
              <a:t>Goman, A. M., &amp; Lin, F. R. (2016). Prevalence of hearing loss by severity in the United States. </a:t>
            </a:r>
            <a:r>
              <a:rPr lang="en-US" i="1"/>
              <a:t>American Journal of Public Health, 106</a:t>
            </a:r>
            <a:r>
              <a:rPr lang="en-US"/>
              <a:t>(10), 1810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─</a:t>
            </a:r>
            <a:r>
              <a:rPr lang="en-US"/>
              <a:t>1822. </a:t>
            </a:r>
          </a:p>
          <a:p>
            <a:pPr marL="0" indent="0">
              <a:buNone/>
            </a:pPr>
            <a:endParaRPr lang="en-US" sz="1200" baseline="30000"/>
          </a:p>
          <a:p>
            <a:pPr marL="0" indent="0">
              <a:buNone/>
            </a:pPr>
            <a:r>
              <a:rPr lang="en-US" sz="1200" baseline="30000"/>
              <a:t>2 </a:t>
            </a:r>
            <a:r>
              <a:rPr lang="en-US"/>
              <a:t>Masterson, E. A., Bushnell, P. T., Themann, C. L., &amp; Morata, T. C. (2016). Hearing impairment among noise-exposed workers—United States, 2003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─2012. </a:t>
            </a:r>
            <a:r>
              <a:rPr lang="en-US" i="1">
                <a:latin typeface="Calibri" panose="020F0502020204030204" pitchFamily="34" charset="0"/>
                <a:cs typeface="Calibri" panose="020F0502020204030204" pitchFamily="34" charset="0"/>
              </a:rPr>
              <a:t>Morbidity and Mortality Weekly Report (MMWR), 65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(15), 389─394.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F2489-3F8F-48DF-A81A-6CC560639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140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aseline="30000"/>
              <a:t>3 </a:t>
            </a:r>
            <a:r>
              <a:rPr lang="en-US"/>
              <a:t>The Lancet Commission. (2020). </a:t>
            </a:r>
            <a:r>
              <a:rPr lang="en-US" i="1"/>
              <a:t>Dementia prevention, intervention, and care: 2020 report of the Lancet Commission.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F2489-3F8F-48DF-A81A-6CC5606394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21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F2489-3F8F-48DF-A81A-6CC5606394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17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F2489-3F8F-48DF-A81A-6CC5606394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74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F2489-3F8F-48DF-A81A-6CC5606394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37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F2489-3F8F-48DF-A81A-6CC5606394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32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F2489-3F8F-48DF-A81A-6CC5606394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9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2ED61EA-50A9-7A4B-AA99-0C2418AD2B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8960" y="3602038"/>
            <a:ext cx="755904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1E2404-432F-EC44-A0C8-EC58138F37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08960" y="1190677"/>
            <a:ext cx="6740434" cy="2334686"/>
          </a:xfrm>
        </p:spPr>
        <p:txBody>
          <a:bodyPr anchor="b"/>
          <a:lstStyle>
            <a:lvl1pPr algn="l">
              <a:defRPr sz="6000">
                <a:solidFill>
                  <a:srgbClr val="6E6259"/>
                </a:solidFill>
              </a:defRPr>
            </a:lvl1pPr>
          </a:lstStyle>
          <a:p>
            <a:r>
              <a:rPr lang="en-US"/>
              <a:t>OPENING TITLE SLIDE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ADDD57-2864-DC42-8E75-2CB57C2FAFEA}"/>
              </a:ext>
            </a:extLst>
          </p:cNvPr>
          <p:cNvCxnSpPr>
            <a:cxnSpLocks/>
          </p:cNvCxnSpPr>
          <p:nvPr userDrawn="1"/>
        </p:nvCxnSpPr>
        <p:spPr>
          <a:xfrm>
            <a:off x="3235333" y="3520545"/>
            <a:ext cx="7415249" cy="0"/>
          </a:xfrm>
          <a:prstGeom prst="line">
            <a:avLst/>
          </a:prstGeom>
          <a:ln w="28575" cap="rnd" cmpd="sng" algn="ctr">
            <a:solidFill>
              <a:srgbClr val="ACA39A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EB80815-D110-C048-8BD9-ADA90B95D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572695" cy="501650"/>
          </a:xfrm>
        </p:spPr>
        <p:txBody>
          <a:bodyPr/>
          <a:lstStyle/>
          <a:p>
            <a:fld id="{03115A66-A154-5249-8460-EDEEDD6183D3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10A2A8-1E44-FD4B-AAA4-FB233F583F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8484" y="4413429"/>
            <a:ext cx="39303225" cy="276818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10073AB-4AF2-BA4D-8227-67AC4A1B8372}"/>
              </a:ext>
            </a:extLst>
          </p:cNvPr>
          <p:cNvSpPr/>
          <p:nvPr userDrawn="1"/>
        </p:nvSpPr>
        <p:spPr>
          <a:xfrm>
            <a:off x="-4212236" y="-139310"/>
            <a:ext cx="7258009" cy="737339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B007F9-780E-7849-AA72-6DC5EA293783}"/>
              </a:ext>
            </a:extLst>
          </p:cNvPr>
          <p:cNvSpPr txBox="1"/>
          <p:nvPr userDrawn="1"/>
        </p:nvSpPr>
        <p:spPr>
          <a:xfrm>
            <a:off x="8356600" y="-217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A4ED85-0A09-7046-A0F6-448A59F3F8AF}"/>
              </a:ext>
            </a:extLst>
          </p:cNvPr>
          <p:cNvSpPr txBox="1"/>
          <p:nvPr userDrawn="1"/>
        </p:nvSpPr>
        <p:spPr>
          <a:xfrm>
            <a:off x="10477500" y="-1155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51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hoto/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62D77E0-3858-A74F-A822-424A64563E02}"/>
              </a:ext>
            </a:extLst>
          </p:cNvPr>
          <p:cNvSpPr/>
          <p:nvPr userDrawn="1"/>
        </p:nvSpPr>
        <p:spPr>
          <a:xfrm>
            <a:off x="0" y="0"/>
            <a:ext cx="12192000" cy="5842000"/>
          </a:xfrm>
          <a:prstGeom prst="rect">
            <a:avLst/>
          </a:prstGeom>
          <a:solidFill>
            <a:srgbClr val="F1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2828F3-4C82-554C-A649-782664243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5374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290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F887F7BD-91E6-7C43-A7C3-725908A1730E}"/>
              </a:ext>
            </a:extLst>
          </p:cNvPr>
          <p:cNvSpPr/>
          <p:nvPr userDrawn="1"/>
        </p:nvSpPr>
        <p:spPr>
          <a:xfrm>
            <a:off x="-3381104" y="-1040846"/>
            <a:ext cx="8641081" cy="864108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573CC6-7093-D94F-949B-600F64B15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0A513-4636-004C-BD41-E88A8AF12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EB7394-0A4F-FF4B-ABBF-40E37A00F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8630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632D3-FF77-504E-B863-77FA88D55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D204C1-D1C8-B243-971F-46BE9EFABA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19806-9DF0-C647-9598-D512A6E01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51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50BDBA7-37FD-584B-90E5-DF45A26B74C3}"/>
              </a:ext>
            </a:extLst>
          </p:cNvPr>
          <p:cNvSpPr/>
          <p:nvPr userDrawn="1"/>
        </p:nvSpPr>
        <p:spPr>
          <a:xfrm>
            <a:off x="4206240" y="0"/>
            <a:ext cx="7985760" cy="1576251"/>
          </a:xfrm>
          <a:prstGeom prst="rect">
            <a:avLst/>
          </a:prstGeom>
          <a:solidFill>
            <a:srgbClr val="F1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B05AC9-B1CF-4E48-9C7F-BE07E8A2CA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0487" y="283351"/>
            <a:ext cx="7265019" cy="6087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Name of Presenter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DEC09B-F60F-4F4F-A006-C05D177EC6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61106" y="904035"/>
            <a:ext cx="7264400" cy="4159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14B51D-EDE7-1845-8E75-E26DA7048C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1106" y="2150791"/>
            <a:ext cx="7264400" cy="2873375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First Level Information</a:t>
            </a:r>
          </a:p>
          <a:p>
            <a:pPr lvl="1"/>
            <a:r>
              <a:rPr lang="en-US"/>
              <a:t>Second level information</a:t>
            </a:r>
          </a:p>
          <a:p>
            <a:pPr lvl="0"/>
            <a:r>
              <a:rPr lang="en-US"/>
              <a:t>First Level Information</a:t>
            </a:r>
          </a:p>
          <a:p>
            <a:pPr lvl="1"/>
            <a:r>
              <a:rPr lang="en-US"/>
              <a:t>Second level information</a:t>
            </a:r>
          </a:p>
          <a:p>
            <a:pPr lvl="1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4467C9-6FFD-F244-8B80-1D282D8366CA}"/>
              </a:ext>
            </a:extLst>
          </p:cNvPr>
          <p:cNvSpPr/>
          <p:nvPr userDrawn="1"/>
        </p:nvSpPr>
        <p:spPr>
          <a:xfrm>
            <a:off x="10303727" y="6278137"/>
            <a:ext cx="1170878" cy="579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04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C4AE8-4487-E741-95E8-F35A7314E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6621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OPENING TITLE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AE54B-17B1-F049-BC54-86BAC309B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45936"/>
            <a:ext cx="10515600" cy="56807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341B17-8295-C048-8DA5-FC994AE3ED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227211" y="4479099"/>
            <a:ext cx="36743873" cy="258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65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FBF5C5-11B9-974F-9FD8-AE6E63F196BA}"/>
              </a:ext>
            </a:extLst>
          </p:cNvPr>
          <p:cNvSpPr/>
          <p:nvPr userDrawn="1"/>
        </p:nvSpPr>
        <p:spPr>
          <a:xfrm>
            <a:off x="-8705" y="0"/>
            <a:ext cx="12192000" cy="1576251"/>
          </a:xfrm>
          <a:prstGeom prst="rect">
            <a:avLst/>
          </a:prstGeom>
          <a:solidFill>
            <a:srgbClr val="F1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F0ED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FE6D3-D66C-C64D-BFBE-72491DC599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SLIDE TITLE- ALL CAPS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577F2-582E-0945-A254-44C70905A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286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C3D858-E186-F54F-9326-67385112E763}"/>
              </a:ext>
            </a:extLst>
          </p:cNvPr>
          <p:cNvSpPr/>
          <p:nvPr userDrawn="1"/>
        </p:nvSpPr>
        <p:spPr>
          <a:xfrm>
            <a:off x="0" y="0"/>
            <a:ext cx="12192000" cy="3892731"/>
          </a:xfrm>
          <a:prstGeom prst="rect">
            <a:avLst/>
          </a:prstGeom>
          <a:solidFill>
            <a:srgbClr val="F1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5075A67-971F-844C-BC47-00AB96D585C7}"/>
              </a:ext>
            </a:extLst>
          </p:cNvPr>
          <p:cNvSpPr/>
          <p:nvPr userDrawn="1"/>
        </p:nvSpPr>
        <p:spPr>
          <a:xfrm>
            <a:off x="-243914" y="1946365"/>
            <a:ext cx="5164823" cy="516482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2C4AE8-4487-E741-95E8-F35A7314E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709" y="2480030"/>
            <a:ext cx="3417516" cy="1681954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Chapter Name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AE54B-17B1-F049-BC54-86BAC309B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0709" y="4238166"/>
            <a:ext cx="3417516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762DCA6-A292-CF47-BEEE-8EAE3448004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108143" y="4238166"/>
            <a:ext cx="6245658" cy="187525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7127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50BDBA7-37FD-584B-90E5-DF45A26B74C3}"/>
              </a:ext>
            </a:extLst>
          </p:cNvPr>
          <p:cNvSpPr/>
          <p:nvPr userDrawn="1"/>
        </p:nvSpPr>
        <p:spPr>
          <a:xfrm>
            <a:off x="0" y="0"/>
            <a:ext cx="12192000" cy="1576251"/>
          </a:xfrm>
          <a:prstGeom prst="rect">
            <a:avLst/>
          </a:prstGeom>
          <a:solidFill>
            <a:srgbClr val="F1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B05AC9-B1CF-4E48-9C7F-BE07E8A2C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38DCF-3E44-5F47-B458-53EAFC5D7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F2BFE-C7AA-7543-A909-B592A1F6B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953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50BDBA7-37FD-584B-90E5-DF45A26B74C3}"/>
              </a:ext>
            </a:extLst>
          </p:cNvPr>
          <p:cNvSpPr/>
          <p:nvPr userDrawn="1"/>
        </p:nvSpPr>
        <p:spPr>
          <a:xfrm>
            <a:off x="0" y="0"/>
            <a:ext cx="12192000" cy="1576251"/>
          </a:xfrm>
          <a:prstGeom prst="rect">
            <a:avLst/>
          </a:prstGeom>
          <a:solidFill>
            <a:srgbClr val="F1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B05AC9-B1CF-4E48-9C7F-BE07E8A2C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38DCF-3E44-5F47-B458-53EAFC5D7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1A664D9-5319-5144-B2B9-E76E3FBBCEC2}"/>
              </a:ext>
            </a:extLst>
          </p:cNvPr>
          <p:cNvSpPr/>
          <p:nvPr userDrawn="1"/>
        </p:nvSpPr>
        <p:spPr>
          <a:xfrm>
            <a:off x="7867650" y="1825625"/>
            <a:ext cx="3776662" cy="377666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A81BE3-EAAA-CC44-BA39-03D7FE7722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4218" y="4719374"/>
            <a:ext cx="18848839" cy="132582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C71C712-FC2A-7B4E-B3D0-89F39CD4F88D}"/>
              </a:ext>
            </a:extLst>
          </p:cNvPr>
          <p:cNvSpPr/>
          <p:nvPr userDrawn="1"/>
        </p:nvSpPr>
        <p:spPr>
          <a:xfrm>
            <a:off x="6493669" y="3827394"/>
            <a:ext cx="2116931" cy="211693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2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50BDBA7-37FD-584B-90E5-DF45A26B74C3}"/>
              </a:ext>
            </a:extLst>
          </p:cNvPr>
          <p:cNvSpPr/>
          <p:nvPr userDrawn="1"/>
        </p:nvSpPr>
        <p:spPr>
          <a:xfrm>
            <a:off x="0" y="0"/>
            <a:ext cx="12192000" cy="1576251"/>
          </a:xfrm>
          <a:prstGeom prst="rect">
            <a:avLst/>
          </a:prstGeom>
          <a:solidFill>
            <a:srgbClr val="F1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B05AC9-B1CF-4E48-9C7F-BE07E8A2C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38DCF-3E44-5F47-B458-53EAFC5D7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7003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EA6321F-03C9-8445-A63B-2E3A5DFE3129}"/>
              </a:ext>
            </a:extLst>
          </p:cNvPr>
          <p:cNvSpPr/>
          <p:nvPr userDrawn="1"/>
        </p:nvSpPr>
        <p:spPr>
          <a:xfrm>
            <a:off x="0" y="0"/>
            <a:ext cx="12192000" cy="1576251"/>
          </a:xfrm>
          <a:prstGeom prst="rect">
            <a:avLst/>
          </a:prstGeom>
          <a:solidFill>
            <a:srgbClr val="F1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25F5F2-044E-D44C-8CA3-BE34D8415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FB32A-E3E2-104F-8F52-BE7B483E1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946015-FCE3-144E-8586-5A098EEAE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1666A1-D268-EF42-B430-6D0222A930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777170-3650-784E-8B4A-BC68B55654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3800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62D77E0-3858-A74F-A822-424A64563E02}"/>
              </a:ext>
            </a:extLst>
          </p:cNvPr>
          <p:cNvSpPr/>
          <p:nvPr userDrawn="1"/>
        </p:nvSpPr>
        <p:spPr>
          <a:xfrm>
            <a:off x="0" y="0"/>
            <a:ext cx="12192000" cy="1576251"/>
          </a:xfrm>
          <a:prstGeom prst="rect">
            <a:avLst/>
          </a:prstGeom>
          <a:solidFill>
            <a:srgbClr val="F1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2828F3-4C82-554C-A649-782664243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7867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10A788-97CB-3041-9150-A61482148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ALL CAPS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CEEF0-8C52-8540-9210-0EF763E56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F7C04-1437-CA46-95A6-BB6115533C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187B7-06FA-6B4D-8615-3A16CF86C54F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1AB09-2C78-B04E-A926-5B5BDDDED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F3620-6AC0-2F4F-B2F4-FF5A72ADA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15A66-A154-5249-8460-EDEEDD6183D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AD09B9-FB45-864F-BEF7-1F1499408D3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382358" y="6388689"/>
            <a:ext cx="971442" cy="30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7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E625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E62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E62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E62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E62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sha.org/siteassets/audiology/whats-the-difference.pdf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8E74ACE-F64B-EE40-8DFE-A40EA97B2A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overview of the importance of hearing loss treatment and a quick guide to selecting the best type of hearing device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8339B3-BE5A-DC42-8AC8-AFD9AB166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8959" y="1088137"/>
            <a:ext cx="8469897" cy="2248187"/>
          </a:xfrm>
        </p:spPr>
        <p:txBody>
          <a:bodyPr>
            <a:noAutofit/>
          </a:bodyPr>
          <a:lstStyle/>
          <a:p>
            <a:r>
              <a:rPr lang="en-US" sz="4800">
                <a:solidFill>
                  <a:schemeClr val="tx1"/>
                </a:solidFill>
              </a:rPr>
              <a:t>Is an OTC Hearing Aid Right for Me? </a:t>
            </a:r>
          </a:p>
        </p:txBody>
      </p:sp>
    </p:spTree>
    <p:extLst>
      <p:ext uri="{BB962C8B-B14F-4D97-AF65-F5344CB8AC3E}">
        <p14:creationId xmlns:p14="http://schemas.microsoft.com/office/powerpoint/2010/main" val="2963582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9C2BC-8023-44F3-9BA5-80A0D43A3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Audiology Referral Required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E01BEE-FDE4-44AA-B945-1B62091693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8698" y="1825625"/>
            <a:ext cx="8911764" cy="4538158"/>
          </a:xfrm>
        </p:spPr>
      </p:pic>
    </p:spTree>
    <p:extLst>
      <p:ext uri="{BB962C8B-B14F-4D97-AF65-F5344CB8AC3E}">
        <p14:creationId xmlns:p14="http://schemas.microsoft.com/office/powerpoint/2010/main" val="622376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689C8-B6B9-AF44-CBF4-E7F34EA65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07" y="365125"/>
            <a:ext cx="11674549" cy="1325563"/>
          </a:xfrm>
        </p:spPr>
        <p:txBody>
          <a:bodyPr/>
          <a:lstStyle/>
          <a:p>
            <a:r>
              <a:rPr lang="en-US"/>
              <a:t>Where Do I Buy an OTC Hearing Aid?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26E2B-2480-E0E1-9F21-F55D8D6A2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Local pharmacies, large retail chains, and online providers may sell OTC hearing aids. </a:t>
            </a:r>
          </a:p>
          <a:p>
            <a:r>
              <a:rPr lang="en-US"/>
              <a:t>It is important to read all the information on the “box” before buying a device; you may not be able to return it. </a:t>
            </a:r>
          </a:p>
          <a:p>
            <a:r>
              <a:rPr lang="en-US"/>
              <a:t>Many audiologists will still be able to help you with basic maintenance of these devices for a service fee. </a:t>
            </a:r>
          </a:p>
        </p:txBody>
      </p:sp>
    </p:spTree>
    <p:extLst>
      <p:ext uri="{BB962C8B-B14F-4D97-AF65-F5344CB8AC3E}">
        <p14:creationId xmlns:p14="http://schemas.microsoft.com/office/powerpoint/2010/main" val="1317878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1D913-8CE4-8C2C-D63B-2C37B0555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01" y="365125"/>
            <a:ext cx="11323675" cy="1325563"/>
          </a:xfrm>
        </p:spPr>
        <p:txBody>
          <a:bodyPr/>
          <a:lstStyle/>
          <a:p>
            <a:r>
              <a:rPr lang="en-US"/>
              <a:t>When to Stop Using an OTC Hearing Aid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95CDD8-7657-2B7B-D1AB-E090D32C62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33553" y="1690688"/>
            <a:ext cx="5124894" cy="507580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6B0D49-140E-ABF0-414F-FECC334076E0}"/>
              </a:ext>
            </a:extLst>
          </p:cNvPr>
          <p:cNvSpPr txBox="1"/>
          <p:nvPr/>
        </p:nvSpPr>
        <p:spPr>
          <a:xfrm>
            <a:off x="6765130" y="5486400"/>
            <a:ext cx="2357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18552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AA5C1-932A-C2DB-6534-4DD6E9425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63776-561A-3651-87CF-BEB4A1A68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Concluding remarks</a:t>
            </a:r>
          </a:p>
          <a:p>
            <a:r>
              <a:rPr lang="en-US"/>
              <a:t>Contact information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453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EDD58-3789-4548-8206-2B5A148A8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7411" y="1834680"/>
            <a:ext cx="8054310" cy="775698"/>
          </a:xfrm>
        </p:spPr>
        <p:txBody>
          <a:bodyPr>
            <a:normAutofit fontScale="90000"/>
          </a:bodyPr>
          <a:lstStyle/>
          <a:p>
            <a:r>
              <a:rPr lang="en-US" sz="3600"/>
              <a:t>Audiologist Name &amp; Credentials</a:t>
            </a:r>
            <a:r>
              <a:rPr lang="en-US"/>
              <a:t>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D8177-2A70-894F-AF60-3240EE500E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47411" y="2569824"/>
            <a:ext cx="7264400" cy="415925"/>
          </a:xfrm>
        </p:spPr>
        <p:txBody>
          <a:bodyPr/>
          <a:lstStyle/>
          <a:p>
            <a:r>
              <a:rPr lang="en-US"/>
              <a:t>Clinic Information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22439A-27BD-C740-ADD9-21C9D0149A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47411" y="3056022"/>
            <a:ext cx="7264400" cy="2873375"/>
          </a:xfrm>
        </p:spPr>
        <p:txBody>
          <a:bodyPr/>
          <a:lstStyle/>
          <a:p>
            <a:r>
              <a:rPr lang="en-US" b="0"/>
              <a:t>Professional Accolades or Disclosures</a:t>
            </a:r>
          </a:p>
          <a:p>
            <a:r>
              <a:rPr lang="en-US" b="0"/>
              <a:t>Other sub information to fit under the above headline.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561DA6-ED3C-214E-961E-500F61B2C3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3604" y="0"/>
            <a:ext cx="4401015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F8A986-25CD-CB49-B45D-3F876F5C7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2233" y="5213733"/>
            <a:ext cx="13305619" cy="195224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F84CFAA-0FB3-4AF3-98D6-F45A60E98D6D}"/>
              </a:ext>
            </a:extLst>
          </p:cNvPr>
          <p:cNvSpPr txBox="1">
            <a:spLocks/>
          </p:cNvSpPr>
          <p:nvPr/>
        </p:nvSpPr>
        <p:spPr>
          <a:xfrm>
            <a:off x="4347411" y="367976"/>
            <a:ext cx="8054310" cy="775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Meet Your Local Audiologist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E65496-19A5-4E2D-AA44-770F60961253}"/>
              </a:ext>
            </a:extLst>
          </p:cNvPr>
          <p:cNvSpPr txBox="1"/>
          <p:nvPr/>
        </p:nvSpPr>
        <p:spPr>
          <a:xfrm>
            <a:off x="394513" y="3523213"/>
            <a:ext cx="54465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Customizable</a:t>
            </a:r>
          </a:p>
          <a:p>
            <a:r>
              <a:rPr lang="en-US" sz="4000">
                <a:solidFill>
                  <a:schemeClr val="bg1"/>
                </a:solidFill>
              </a:rPr>
              <a:t>[Insert Your </a:t>
            </a:r>
          </a:p>
          <a:p>
            <a:r>
              <a:rPr lang="en-US" sz="4000">
                <a:solidFill>
                  <a:schemeClr val="bg1"/>
                </a:solidFill>
              </a:rPr>
              <a:t>Picture Here]</a:t>
            </a:r>
          </a:p>
        </p:txBody>
      </p:sp>
    </p:spTree>
    <p:extLst>
      <p:ext uri="{BB962C8B-B14F-4D97-AF65-F5344CB8AC3E}">
        <p14:creationId xmlns:p14="http://schemas.microsoft.com/office/powerpoint/2010/main" val="1927795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A8326F5-4C47-4EB2-70F7-D33C4CFD6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What Is an Audiologist?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1E9FDE1-A16A-EDC3-7CCB-49184A092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>
                <a:solidFill>
                  <a:srgbClr val="6E6259"/>
                </a:solidFill>
                <a:effectLst/>
              </a:rPr>
              <a:t>Audiologists are health care professionals working to prevent, diagnose, and manage hearing and balance disorders for people of all ages. </a:t>
            </a:r>
          </a:p>
          <a:p>
            <a:r>
              <a:rPr lang="en-US">
                <a:solidFill>
                  <a:srgbClr val="6E6259"/>
                </a:solidFill>
              </a:rPr>
              <a:t>An audiologist has a master’s or doctoral degree and over 1,800+ hours of clinical training. </a:t>
            </a:r>
            <a:endParaRPr lang="en-US">
              <a:solidFill>
                <a:srgbClr val="6E6259"/>
              </a:solidFill>
              <a:cs typeface="Arial"/>
            </a:endParaRPr>
          </a:p>
          <a:p>
            <a:r>
              <a:rPr lang="en-US">
                <a:hlinkClick r:id="rId2"/>
              </a:rPr>
              <a:t>Audiologist and Hearing Aid Dispenser: What Is the Difference?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41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E0D3-46DD-9D4C-8AAE-D2C335C2E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Prevalence of Hearing Loss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04E0A-621B-A540-9341-5F3E166E4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364296" cy="5032375"/>
          </a:xfrm>
        </p:spPr>
        <p:txBody>
          <a:bodyPr>
            <a:normAutofit/>
          </a:bodyPr>
          <a:lstStyle/>
          <a:p>
            <a:r>
              <a:rPr lang="en-US" sz="3200"/>
              <a:t>Increases with age</a:t>
            </a:r>
          </a:p>
          <a:p>
            <a:pPr lvl="1"/>
            <a:r>
              <a:rPr lang="en-US" sz="2800"/>
              <a:t>1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─</a:t>
            </a:r>
            <a:r>
              <a:rPr lang="en-US" sz="2800"/>
              <a:t>3 of every 1,000 babies born in the U.S. have hearing loss</a:t>
            </a:r>
          </a:p>
          <a:p>
            <a:pPr lvl="1"/>
            <a:r>
              <a:rPr lang="en-US" sz="2800"/>
              <a:t>Approximately 15% of adults 18+ report difficulty hearing </a:t>
            </a:r>
          </a:p>
          <a:p>
            <a:pPr lvl="1"/>
            <a:r>
              <a:rPr lang="en-US" sz="2800"/>
              <a:t>˃ 80% of individuals 80+ have some degree of hearing loss</a:t>
            </a:r>
            <a:r>
              <a:rPr lang="en-US" sz="2800" baseline="30000"/>
              <a:t>1</a:t>
            </a:r>
            <a:r>
              <a:rPr lang="en-US" sz="280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D40119-DF9F-B547-B6D2-B654C5290E47}"/>
              </a:ext>
            </a:extLst>
          </p:cNvPr>
          <p:cNvSpPr txBox="1"/>
          <p:nvPr/>
        </p:nvSpPr>
        <p:spPr>
          <a:xfrm>
            <a:off x="8281243" y="2528166"/>
            <a:ext cx="3105509" cy="2158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FFFFFF"/>
                </a:solidFill>
                <a:latin typeface="Arial" panose="020B0604020202020204"/>
              </a:rPr>
              <a:t>Hearing loss is the </a:t>
            </a:r>
            <a:r>
              <a:rPr lang="en-US" sz="3200">
                <a:solidFill>
                  <a:srgbClr val="FFFFFF"/>
                </a:solidFill>
                <a:latin typeface="Arial" panose="020B0604020202020204"/>
              </a:rPr>
              <a:t>3rd</a:t>
            </a:r>
            <a:r>
              <a:rPr lang="en-US" sz="2000">
                <a:solidFill>
                  <a:srgbClr val="FFFFFF"/>
                </a:solidFill>
                <a:latin typeface="Arial" panose="020B0604020202020204"/>
              </a:rPr>
              <a:t> most </a:t>
            </a:r>
            <a:r>
              <a:rPr lang="en-US">
                <a:solidFill>
                  <a:srgbClr val="FFFFFF"/>
                </a:solidFill>
                <a:latin typeface="Arial" panose="020B0604020202020204"/>
              </a:rPr>
              <a:t>common</a:t>
            </a:r>
            <a:r>
              <a:rPr lang="en-US" sz="2000">
                <a:solidFill>
                  <a:srgbClr val="FFFFFF"/>
                </a:solidFill>
                <a:latin typeface="Arial" panose="020B0604020202020204"/>
              </a:rPr>
              <a:t> chronic physical condition in the U.S.</a:t>
            </a:r>
            <a:r>
              <a:rPr lang="en-US" sz="2000" baseline="30000">
                <a:solidFill>
                  <a:srgbClr val="FFFFFF"/>
                </a:solidFill>
                <a:latin typeface="Arial" panose="020B0604020202020204"/>
              </a:rPr>
              <a:t>2</a:t>
            </a:r>
            <a:endParaRPr kumimoji="0" lang="en-US" sz="2000" b="0" i="0" u="none" strike="noStrike" kern="1200" cap="none" spc="0" normalizeH="0" baseline="30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698E07-1593-D74E-B9F5-0A48B9C1009E}"/>
              </a:ext>
            </a:extLst>
          </p:cNvPr>
          <p:cNvSpPr txBox="1"/>
          <p:nvPr/>
        </p:nvSpPr>
        <p:spPr>
          <a:xfrm>
            <a:off x="6711505" y="5169782"/>
            <a:ext cx="1660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Americans aged 12 years or older have hearing loss</a:t>
            </a:r>
            <a:r>
              <a:rPr lang="en-US" sz="1200" baseline="30000">
                <a:latin typeface="Arial" panose="020B0604020202020204"/>
              </a:rPr>
              <a:t>1</a:t>
            </a:r>
            <a:endParaRPr kumimoji="0" lang="en-US" sz="1200" b="0" i="0" u="none" strike="noStrike" kern="1200" cap="none" spc="0" normalizeH="0" baseline="30000" noProof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E38AFD-6BF2-2D46-8F0D-BCB999EF57AD}"/>
              </a:ext>
            </a:extLst>
          </p:cNvPr>
          <p:cNvSpPr txBox="1"/>
          <p:nvPr/>
        </p:nvSpPr>
        <p:spPr>
          <a:xfrm>
            <a:off x="6588092" y="4225490"/>
            <a:ext cx="19068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38.2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8A9E26-3A2E-4809-AD86-77EC1D8503E9}"/>
              </a:ext>
            </a:extLst>
          </p:cNvPr>
          <p:cNvSpPr txBox="1"/>
          <p:nvPr/>
        </p:nvSpPr>
        <p:spPr>
          <a:xfrm>
            <a:off x="7541528" y="4050956"/>
            <a:ext cx="1187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million</a:t>
            </a:r>
          </a:p>
        </p:txBody>
      </p:sp>
    </p:spTree>
    <p:extLst>
      <p:ext uri="{BB962C8B-B14F-4D97-AF65-F5344CB8AC3E}">
        <p14:creationId xmlns:p14="http://schemas.microsoft.com/office/powerpoint/2010/main" val="2892595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E0D3-46DD-9D4C-8AAE-D2C335C2E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475" y="155804"/>
            <a:ext cx="10515600" cy="1325563"/>
          </a:xfrm>
        </p:spPr>
        <p:txBody>
          <a:bodyPr/>
          <a:lstStyle/>
          <a:p>
            <a:r>
              <a:rPr lang="en-US"/>
              <a:t>Why Is Treatment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04E0A-621B-A540-9341-5F3E166E49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Untreated hearing loss </a:t>
            </a:r>
            <a:r>
              <a:rPr lang="en-US">
                <a:effectLst/>
              </a:rPr>
              <a:t>is linked to cognitive decline, dementia, falls, social isolation, and depression. It can also affect quality of life at home and work. </a:t>
            </a:r>
            <a:endParaRPr lang="en-US"/>
          </a:p>
          <a:p>
            <a:r>
              <a:rPr lang="en-US"/>
              <a:t>Individuals with hearing loss are at increased risk of developing dementia, compared to those without hearing loss.</a:t>
            </a:r>
            <a:r>
              <a:rPr lang="en-US" baseline="3000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D40119-DF9F-B547-B6D2-B654C5290E47}"/>
              </a:ext>
            </a:extLst>
          </p:cNvPr>
          <p:cNvSpPr txBox="1"/>
          <p:nvPr/>
        </p:nvSpPr>
        <p:spPr>
          <a:xfrm>
            <a:off x="8248291" y="2385170"/>
            <a:ext cx="3105509" cy="2516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 average, adults wait about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years to pursue treatment for a hearing loss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8A9E26-3A2E-4809-AD86-77EC1D8503E9}"/>
              </a:ext>
            </a:extLst>
          </p:cNvPr>
          <p:cNvSpPr txBox="1"/>
          <p:nvPr/>
        </p:nvSpPr>
        <p:spPr>
          <a:xfrm>
            <a:off x="6492241" y="4348015"/>
            <a:ext cx="20573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Only </a:t>
            </a:r>
            <a:r>
              <a:rPr lang="en-US" sz="2400"/>
              <a:t>20%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─</a:t>
            </a:r>
            <a:r>
              <a:rPr lang="en-US" sz="2400"/>
              <a:t>30% </a:t>
            </a:r>
            <a:r>
              <a:rPr lang="en-US" sz="1400"/>
              <a:t>of adults with hearing difficulties wear a hearing aid.</a:t>
            </a:r>
          </a:p>
        </p:txBody>
      </p:sp>
    </p:spTree>
    <p:extLst>
      <p:ext uri="{BB962C8B-B14F-4D97-AF65-F5344CB8AC3E}">
        <p14:creationId xmlns:p14="http://schemas.microsoft.com/office/powerpoint/2010/main" val="2625309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08406-A6D8-AF49-89FB-82032C3D6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Step: Consult an Audiologist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042C2-D910-7444-92D4-8ADD97555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667250"/>
          </a:xfrm>
        </p:spPr>
        <p:txBody>
          <a:bodyPr>
            <a:normAutofit/>
          </a:bodyPr>
          <a:lstStyle/>
          <a:p>
            <a:r>
              <a:rPr lang="en-US" sz="2400"/>
              <a:t>Do you have concerns about your hearing? Get tested by a licensed audiologist. This is the best first step, </a:t>
            </a:r>
            <a:r>
              <a:rPr lang="en-US" sz="2400" i="1"/>
              <a:t>even if planning to buy an OTC hearing aid</a:t>
            </a:r>
            <a:r>
              <a:rPr lang="en-US" sz="2400"/>
              <a:t>. </a:t>
            </a:r>
            <a:endParaRPr lang="en-US" sz="2400" i="1">
              <a:effectLst/>
            </a:endParaRPr>
          </a:p>
          <a:p>
            <a:r>
              <a:rPr lang="en-US" sz="2400"/>
              <a:t>The audiologist will check for common medical causes of hearing loss, like too much earwax. </a:t>
            </a:r>
          </a:p>
          <a:p>
            <a:r>
              <a:rPr lang="en-US" sz="2400">
                <a:solidFill>
                  <a:srgbClr val="6E6259"/>
                </a:solidFill>
              </a:rPr>
              <a:t>They will perform a hearing evaluation to check for hearing loss. If you are experiencing hearing loss, they will describe severity, type, and options. </a:t>
            </a:r>
            <a:endParaRPr lang="en-US" sz="2400"/>
          </a:p>
          <a:p>
            <a:endParaRPr lang="en-US" sz="1600"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A42A24-82D1-3287-894D-845C104C8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371" y="2091512"/>
            <a:ext cx="5643231" cy="395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40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A8EB9-39D7-43FC-8E7C-1AAF1FBE8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712" y="301330"/>
            <a:ext cx="11353800" cy="1325563"/>
          </a:xfrm>
        </p:spPr>
        <p:txBody>
          <a:bodyPr>
            <a:normAutofit/>
          </a:bodyPr>
          <a:lstStyle/>
          <a:p>
            <a:r>
              <a:rPr lang="en-US" sz="4000"/>
              <a:t>Functional Communication Assessment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4297D-4D93-4914-821C-FC1D6B451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 audiologist will perform a </a:t>
            </a:r>
            <a:r>
              <a:rPr lang="en-US" i="1"/>
              <a:t>functional communication assessment. </a:t>
            </a:r>
            <a:r>
              <a:rPr lang="en-US"/>
              <a:t>Together, you can decide what type of treatment is best for your hearing levels and lifestyle. If a hearing aid is recommended, the audiologist will suggest what type of device is most appropriate. </a:t>
            </a:r>
          </a:p>
          <a:p>
            <a:pPr lvl="1"/>
            <a:r>
              <a:rPr lang="en-US"/>
              <a:t>over-the-counter (OTC) hearing aid</a:t>
            </a:r>
          </a:p>
          <a:p>
            <a:pPr lvl="1"/>
            <a:r>
              <a:rPr lang="en-US"/>
              <a:t>prescription hearing aid </a:t>
            </a:r>
          </a:p>
        </p:txBody>
      </p:sp>
    </p:spTree>
    <p:extLst>
      <p:ext uri="{BB962C8B-B14F-4D97-AF65-F5344CB8AC3E}">
        <p14:creationId xmlns:p14="http://schemas.microsoft.com/office/powerpoint/2010/main" val="2002685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B010B-0024-42F1-AC90-FC4D4DD53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09" y="247812"/>
            <a:ext cx="10515600" cy="1325563"/>
          </a:xfrm>
        </p:spPr>
        <p:txBody>
          <a:bodyPr/>
          <a:lstStyle/>
          <a:p>
            <a:pPr algn="ctr"/>
            <a:r>
              <a:rPr lang="en-US"/>
              <a:t>OTC vs. Prescription Hearing Aid: What Is the Difference?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3987CF-F668-4A70-8EDA-6ED89BC33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818" y="1573375"/>
            <a:ext cx="8117682" cy="528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52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4D5F9-2300-43D9-B10D-CF04E3CD3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Who Is a Candidate for OTC Hearing Aids?</a:t>
            </a:r>
          </a:p>
        </p:txBody>
      </p:sp>
      <p:pic>
        <p:nvPicPr>
          <p:cNvPr id="7" name="Picture 6" descr="Table&#10;&#10;Description automatically generated with low confidence">
            <a:extLst>
              <a:ext uri="{FF2B5EF4-FFF2-40B4-BE49-F238E27FC236}">
                <a16:creationId xmlns:a16="http://schemas.microsoft.com/office/drawing/2014/main" id="{902486D2-C42E-466F-BA6D-37859E821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386" y="138223"/>
            <a:ext cx="6491485" cy="6118225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7BC8B6-FB86-48C1-9F88-C6D086E1358E}"/>
              </a:ext>
            </a:extLst>
          </p:cNvPr>
          <p:cNvSpPr txBox="1"/>
          <p:nvPr/>
        </p:nvSpPr>
        <p:spPr>
          <a:xfrm>
            <a:off x="839788" y="2589212"/>
            <a:ext cx="3932237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Adults 18+ 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Perceived mild-to-moderate hearing loss</a:t>
            </a:r>
          </a:p>
        </p:txBody>
      </p:sp>
    </p:spTree>
    <p:extLst>
      <p:ext uri="{BB962C8B-B14F-4D97-AF65-F5344CB8AC3E}">
        <p14:creationId xmlns:p14="http://schemas.microsoft.com/office/powerpoint/2010/main" val="199275655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ASHA Branding Color_Update">
      <a:dk1>
        <a:srgbClr val="6E6159"/>
      </a:dk1>
      <a:lt1>
        <a:srgbClr val="FFFFFF"/>
      </a:lt1>
      <a:dk2>
        <a:srgbClr val="00778B"/>
      </a:dk2>
      <a:lt2>
        <a:srgbClr val="D7D2CB"/>
      </a:lt2>
      <a:accent1>
        <a:srgbClr val="991E66"/>
      </a:accent1>
      <a:accent2>
        <a:srgbClr val="ED8B00"/>
      </a:accent2>
      <a:accent3>
        <a:srgbClr val="BFB8AF"/>
      </a:accent3>
      <a:accent4>
        <a:srgbClr val="D1340F"/>
      </a:accent4>
      <a:accent5>
        <a:srgbClr val="151F6D"/>
      </a:accent5>
      <a:accent6>
        <a:srgbClr val="BFB8AF"/>
      </a:accent6>
      <a:hlink>
        <a:srgbClr val="6CACE3"/>
      </a:hlink>
      <a:folHlink>
        <a:srgbClr val="007C91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6C17115-4C59-E14A-BF24-B7CB12C826BC}" vid="{ADCCB190-45F4-4D42-8142-D19C8CE6D2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1_Office Theme</vt:lpstr>
      <vt:lpstr>Is an OTC Hearing Aid Right for Me? </vt:lpstr>
      <vt:lpstr>Audiologist Name &amp; Credentials </vt:lpstr>
      <vt:lpstr>What Is an Audiologist?</vt:lpstr>
      <vt:lpstr>Prevalence of Hearing Loss </vt:lpstr>
      <vt:lpstr>Why Is Treatment Important?</vt:lpstr>
      <vt:lpstr>First Step: Consult an Audiologist </vt:lpstr>
      <vt:lpstr>Functional Communication Assessment </vt:lpstr>
      <vt:lpstr>OTC vs. Prescription Hearing Aid: What Is the Difference? </vt:lpstr>
      <vt:lpstr>Who Is a Candidate for OTC Hearing Aids?</vt:lpstr>
      <vt:lpstr>Audiology Referral Required </vt:lpstr>
      <vt:lpstr>Where Do I Buy an OTC Hearing Aid?</vt:lpstr>
      <vt:lpstr>When to Stop Using an OTC Hearing Aid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“Is An OTC Hearing Aid Right For Me?</dc:title>
  <dc:creator>Lindsay Creed</dc:creator>
  <cp:revision>1</cp:revision>
  <dcterms:created xsi:type="dcterms:W3CDTF">2022-05-03T14:02:53Z</dcterms:created>
  <dcterms:modified xsi:type="dcterms:W3CDTF">2022-06-30T16:52:35Z</dcterms:modified>
</cp:coreProperties>
</file>