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9" r:id="rId6"/>
    <p:sldId id="270" r:id="rId7"/>
    <p:sldId id="272" r:id="rId8"/>
    <p:sldId id="273" r:id="rId9"/>
    <p:sldId id="280" r:id="rId10"/>
    <p:sldId id="277" r:id="rId11"/>
    <p:sldId id="279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3FA59-E25F-38E9-1E49-92A48C8F2B93}" name="Marquitta Merkison" initials="MM" userId="S::mmerkison@asha.org::25e207a7-202e-4552-9954-baa4d964a2ea" providerId="AD"/>
  <p188:author id="{8399B05B-8E31-CBB0-6D45-7081784A8502}" name="Regina Zappi" initials="RZ" userId="S::rescano@asha.org::6cd40dfd-83b0-449d-bc72-bc050321f54b" providerId="AD"/>
  <p188:author id="{5BB69EBA-5756-2ACD-0AEA-4E9144BC9507}" name="Lindsay Creed" initials="LC" userId="S::lcreed@asha.org::8b87747f-55f0-405d-a481-94bc9b8a7905" providerId="AD"/>
  <p188:author id="{5B3C5DDE-2844-1CC2-E650-C062C7CE1F65}" name="Kathleen Halverson" initials="KH" userId="Kathleen Halvers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B"/>
    <a:srgbClr val="F1F0ED"/>
    <a:srgbClr val="BFB8AF"/>
    <a:srgbClr val="6E6259"/>
    <a:srgbClr val="D7D2CB"/>
    <a:srgbClr val="6CACE4"/>
    <a:srgbClr val="93C90E"/>
    <a:srgbClr val="F4DA40"/>
    <a:srgbClr val="991E66"/>
    <a:srgbClr val="15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B38BC-8DA4-4DDC-98A6-63AE789AFC8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4E45446-5CE9-430A-87A2-CF94CE63372C}">
      <dgm:prSet phldrT="[Text]" custT="1"/>
      <dgm:spPr/>
      <dgm:t>
        <a:bodyPr/>
        <a:lstStyle/>
        <a:p>
          <a:r>
            <a:rPr lang="en-US" sz="1200" dirty="0"/>
            <a:t>October 2015: </a:t>
          </a:r>
          <a:r>
            <a:rPr lang="en-US" sz="1200" b="1" dirty="0"/>
            <a:t>President’s Council of Advisors on Science and Technology </a:t>
          </a:r>
          <a:r>
            <a:rPr lang="en-US" sz="1200" dirty="0"/>
            <a:t>(PCAST) recognizes the impact of untreated hearing loss on an aging population. PCAST makes several recommendations, including the creation of a new category of basic hearing aids to be sold over the counter.</a:t>
          </a:r>
        </a:p>
      </dgm:t>
    </dgm:pt>
    <dgm:pt modelId="{3978094A-4C6F-4B8B-9820-C57AC0CAE668}" type="parTrans" cxnId="{74906864-C7A4-4BD2-9C09-6910F7556275}">
      <dgm:prSet/>
      <dgm:spPr/>
      <dgm:t>
        <a:bodyPr/>
        <a:lstStyle/>
        <a:p>
          <a:endParaRPr lang="en-US"/>
        </a:p>
      </dgm:t>
    </dgm:pt>
    <dgm:pt modelId="{63A822A8-D90E-47A0-8846-4D3023BBDA51}" type="sibTrans" cxnId="{74906864-C7A4-4BD2-9C09-6910F7556275}">
      <dgm:prSet/>
      <dgm:spPr/>
      <dgm:t>
        <a:bodyPr/>
        <a:lstStyle/>
        <a:p>
          <a:endParaRPr lang="en-US"/>
        </a:p>
      </dgm:t>
    </dgm:pt>
    <dgm:pt modelId="{6B83BF1D-0746-4FA1-A336-F0324EBACE58}">
      <dgm:prSet phldrT="[Text]" custT="1"/>
      <dgm:spPr/>
      <dgm:t>
        <a:bodyPr/>
        <a:lstStyle/>
        <a:p>
          <a:r>
            <a:rPr lang="en-US" sz="1200" b="1" dirty="0"/>
            <a:t>2020: COVID-19 pandemic occurs.</a:t>
          </a:r>
        </a:p>
      </dgm:t>
    </dgm:pt>
    <dgm:pt modelId="{E1BA7E88-A2B6-41FA-9CFC-95EAAADC20C6}" type="parTrans" cxnId="{F406C163-2CC4-42FA-A172-131001F25C69}">
      <dgm:prSet/>
      <dgm:spPr/>
      <dgm:t>
        <a:bodyPr/>
        <a:lstStyle/>
        <a:p>
          <a:endParaRPr lang="en-US"/>
        </a:p>
      </dgm:t>
    </dgm:pt>
    <dgm:pt modelId="{EA4C4779-6EB6-4B89-88E2-842602DB83DE}" type="sibTrans" cxnId="{F406C163-2CC4-42FA-A172-131001F25C69}">
      <dgm:prSet/>
      <dgm:spPr/>
      <dgm:t>
        <a:bodyPr/>
        <a:lstStyle/>
        <a:p>
          <a:endParaRPr lang="en-US"/>
        </a:p>
      </dgm:t>
    </dgm:pt>
    <dgm:pt modelId="{845CA541-46AD-4033-A6CA-68BB7690CB3C}">
      <dgm:prSet phldrT="[Text]" custT="1"/>
      <dgm:spPr/>
      <dgm:t>
        <a:bodyPr/>
        <a:lstStyle/>
        <a:p>
          <a:r>
            <a:rPr lang="en-US" sz="1200" dirty="0"/>
            <a:t>August 2017: </a:t>
          </a:r>
          <a:r>
            <a:rPr lang="en-US" sz="1200" b="1" dirty="0"/>
            <a:t>The FDA Reauthorization Act of 2017 </a:t>
          </a:r>
          <a:r>
            <a:rPr lang="en-US" sz="1200" dirty="0"/>
            <a:t>directs the FDA to develop regulations for over-the-counter hearing aids, with the devices to be made available to the public by 2020.</a:t>
          </a:r>
        </a:p>
      </dgm:t>
    </dgm:pt>
    <dgm:pt modelId="{E9D02F72-90A5-41AF-BD59-0BFB6336CEF0}" type="parTrans" cxnId="{E282F585-FF26-4529-B025-A89A2951D735}">
      <dgm:prSet/>
      <dgm:spPr/>
      <dgm:t>
        <a:bodyPr/>
        <a:lstStyle/>
        <a:p>
          <a:endParaRPr lang="en-US"/>
        </a:p>
      </dgm:t>
    </dgm:pt>
    <dgm:pt modelId="{738696E8-B259-4DD1-B22D-92C789C81A88}" type="sibTrans" cxnId="{E282F585-FF26-4529-B025-A89A2951D735}">
      <dgm:prSet/>
      <dgm:spPr/>
      <dgm:t>
        <a:bodyPr/>
        <a:lstStyle/>
        <a:p>
          <a:endParaRPr lang="en-US"/>
        </a:p>
      </dgm:t>
    </dgm:pt>
    <dgm:pt modelId="{3ADC4271-2250-4BE7-A1B4-F08A1870032D}">
      <dgm:prSet phldrT="[Text]" custT="1"/>
      <dgm:spPr/>
      <dgm:t>
        <a:bodyPr/>
        <a:lstStyle/>
        <a:p>
          <a:r>
            <a:rPr lang="en-US" sz="1200" dirty="0"/>
            <a:t>August 2018: Hearing care associations (AAA, ADA, ASHA, IHS) release </a:t>
          </a:r>
          <a:r>
            <a:rPr lang="en-US" sz="1200" i="1" dirty="0"/>
            <a:t>Regulatory Recommendations for OTC Hearing Aids:  Safety and Effectiveness, a </a:t>
          </a:r>
          <a:r>
            <a:rPr lang="en-US" sz="1200" b="1" i="0" dirty="0"/>
            <a:t>c</a:t>
          </a:r>
          <a:r>
            <a:rPr lang="en-US" sz="1200" b="1" dirty="0"/>
            <a:t>onsensus paper.</a:t>
          </a:r>
          <a:endParaRPr lang="en-US" sz="1200" dirty="0"/>
        </a:p>
      </dgm:t>
    </dgm:pt>
    <dgm:pt modelId="{48F94098-C62C-4AAA-A5B5-D29850C3E468}" type="parTrans" cxnId="{7546967A-892A-48E0-A093-ABE50520BF2D}">
      <dgm:prSet/>
      <dgm:spPr/>
      <dgm:t>
        <a:bodyPr/>
        <a:lstStyle/>
        <a:p>
          <a:endParaRPr lang="en-US"/>
        </a:p>
      </dgm:t>
    </dgm:pt>
    <dgm:pt modelId="{540E0C2D-BAB7-47E2-B140-FD8A75A6E439}" type="sibTrans" cxnId="{7546967A-892A-48E0-A093-ABE50520BF2D}">
      <dgm:prSet/>
      <dgm:spPr/>
      <dgm:t>
        <a:bodyPr/>
        <a:lstStyle/>
        <a:p>
          <a:endParaRPr lang="en-US"/>
        </a:p>
      </dgm:t>
    </dgm:pt>
    <dgm:pt modelId="{8969EF6E-4CEC-49F0-9B0F-182C00442590}">
      <dgm:prSet phldrT="[Text]" custT="1"/>
      <dgm:spPr/>
      <dgm:t>
        <a:bodyPr/>
        <a:lstStyle/>
        <a:p>
          <a:r>
            <a:rPr lang="en-US" sz="1200" dirty="0"/>
            <a:t>October 2021:  the </a:t>
          </a:r>
          <a:r>
            <a:rPr lang="en-US" sz="1200" b="1" dirty="0"/>
            <a:t>FDA releases proposed rule </a:t>
          </a:r>
          <a:r>
            <a:rPr lang="en-US" sz="1200" dirty="0"/>
            <a:t>for OTC hearing aids for adults 18 and older with mild to moderate hearing loss.</a:t>
          </a:r>
        </a:p>
      </dgm:t>
    </dgm:pt>
    <dgm:pt modelId="{C2B209EC-9AB7-473E-A1A8-8C87A66A9849}" type="parTrans" cxnId="{E9C70152-1F3A-40E2-9B57-D5BBCFE9739D}">
      <dgm:prSet/>
      <dgm:spPr/>
      <dgm:t>
        <a:bodyPr/>
        <a:lstStyle/>
        <a:p>
          <a:endParaRPr lang="en-US"/>
        </a:p>
      </dgm:t>
    </dgm:pt>
    <dgm:pt modelId="{B965D7B7-7C6C-493B-9CAA-3EEDC3ABE69E}" type="sibTrans" cxnId="{E9C70152-1F3A-40E2-9B57-D5BBCFE9739D}">
      <dgm:prSet/>
      <dgm:spPr/>
      <dgm:t>
        <a:bodyPr/>
        <a:lstStyle/>
        <a:p>
          <a:endParaRPr lang="en-US"/>
        </a:p>
      </dgm:t>
    </dgm:pt>
    <dgm:pt modelId="{C3EDC082-4863-493C-90B7-E2187FF833CB}">
      <dgm:prSet phldrT="[Text]" custT="1"/>
      <dgm:spPr/>
      <dgm:t>
        <a:bodyPr/>
        <a:lstStyle/>
        <a:p>
          <a:r>
            <a:rPr lang="en-US" sz="1200" dirty="0"/>
            <a:t>August 2022: The </a:t>
          </a:r>
          <a:r>
            <a:rPr lang="en-US" sz="1200" b="1" dirty="0"/>
            <a:t>FDA releases a final rule </a:t>
          </a:r>
          <a:r>
            <a:rPr lang="en-US" sz="1200" dirty="0"/>
            <a:t>establishing a regulatory category for OTC hearing aids. This rule is effective 10/17/2022.</a:t>
          </a:r>
        </a:p>
      </dgm:t>
    </dgm:pt>
    <dgm:pt modelId="{D43748E1-FB67-4F51-B99C-74D78F2E51B8}" type="parTrans" cxnId="{0F83598E-4446-403B-B338-D3EA6C935132}">
      <dgm:prSet/>
      <dgm:spPr/>
      <dgm:t>
        <a:bodyPr/>
        <a:lstStyle/>
        <a:p>
          <a:endParaRPr lang="en-US"/>
        </a:p>
      </dgm:t>
    </dgm:pt>
    <dgm:pt modelId="{0D5B71B7-7500-47B5-804F-853D410D87F2}" type="sibTrans" cxnId="{0F83598E-4446-403B-B338-D3EA6C935132}">
      <dgm:prSet/>
      <dgm:spPr/>
      <dgm:t>
        <a:bodyPr/>
        <a:lstStyle/>
        <a:p>
          <a:endParaRPr lang="en-US"/>
        </a:p>
      </dgm:t>
    </dgm:pt>
    <dgm:pt modelId="{4CB72F50-3654-44F5-8233-925930A6598E}" type="pres">
      <dgm:prSet presAssocID="{B62B38BC-8DA4-4DDC-98A6-63AE789AFC85}" presName="Name0" presStyleCnt="0">
        <dgm:presLayoutVars>
          <dgm:dir/>
          <dgm:resizeHandles val="exact"/>
        </dgm:presLayoutVars>
      </dgm:prSet>
      <dgm:spPr/>
    </dgm:pt>
    <dgm:pt modelId="{3D2C7DB3-B50D-479B-BF74-22C75C289319}" type="pres">
      <dgm:prSet presAssocID="{B62B38BC-8DA4-4DDC-98A6-63AE789AFC85}" presName="arrow" presStyleLbl="bgShp" presStyleIdx="0" presStyleCnt="1"/>
      <dgm:spPr/>
    </dgm:pt>
    <dgm:pt modelId="{A25F450B-1195-4E2F-B8AF-A5A19EBDE650}" type="pres">
      <dgm:prSet presAssocID="{B62B38BC-8DA4-4DDC-98A6-63AE789AFC85}" presName="points" presStyleCnt="0"/>
      <dgm:spPr/>
    </dgm:pt>
    <dgm:pt modelId="{00FDF0B1-C804-45A3-ADB5-5FA934562AF1}" type="pres">
      <dgm:prSet presAssocID="{84E45446-5CE9-430A-87A2-CF94CE63372C}" presName="compositeA" presStyleCnt="0"/>
      <dgm:spPr/>
    </dgm:pt>
    <dgm:pt modelId="{2D9FD691-CDF4-4A30-9D26-0FE7D7C1FE27}" type="pres">
      <dgm:prSet presAssocID="{84E45446-5CE9-430A-87A2-CF94CE63372C}" presName="textA" presStyleLbl="revTx" presStyleIdx="0" presStyleCnt="6" custScaleX="403522">
        <dgm:presLayoutVars>
          <dgm:bulletEnabled val="1"/>
        </dgm:presLayoutVars>
      </dgm:prSet>
      <dgm:spPr/>
    </dgm:pt>
    <dgm:pt modelId="{623B20FE-F57D-45C5-A431-392CAE8AE613}" type="pres">
      <dgm:prSet presAssocID="{84E45446-5CE9-430A-87A2-CF94CE63372C}" presName="circleA" presStyleLbl="node1" presStyleIdx="0" presStyleCnt="6"/>
      <dgm:spPr/>
    </dgm:pt>
    <dgm:pt modelId="{79EA3C05-5B28-4B50-9342-DEEEEB6C5796}" type="pres">
      <dgm:prSet presAssocID="{84E45446-5CE9-430A-87A2-CF94CE63372C}" presName="spaceA" presStyleCnt="0"/>
      <dgm:spPr/>
    </dgm:pt>
    <dgm:pt modelId="{AE3F275F-7EFE-4AB9-835A-CB4515EAC4C3}" type="pres">
      <dgm:prSet presAssocID="{63A822A8-D90E-47A0-8846-4D3023BBDA51}" presName="space" presStyleCnt="0"/>
      <dgm:spPr/>
    </dgm:pt>
    <dgm:pt modelId="{30F2EF1F-56CD-424D-9DE8-17372FBD40E6}" type="pres">
      <dgm:prSet presAssocID="{845CA541-46AD-4033-A6CA-68BB7690CB3C}" presName="compositeB" presStyleCnt="0"/>
      <dgm:spPr/>
    </dgm:pt>
    <dgm:pt modelId="{DA7A4FC1-3E42-4EDB-858F-554D71368503}" type="pres">
      <dgm:prSet presAssocID="{845CA541-46AD-4033-A6CA-68BB7690CB3C}" presName="textB" presStyleLbl="revTx" presStyleIdx="1" presStyleCnt="6" custScaleX="272844">
        <dgm:presLayoutVars>
          <dgm:bulletEnabled val="1"/>
        </dgm:presLayoutVars>
      </dgm:prSet>
      <dgm:spPr/>
    </dgm:pt>
    <dgm:pt modelId="{57834FD1-B32A-41D9-8575-1CAF00185B52}" type="pres">
      <dgm:prSet presAssocID="{845CA541-46AD-4033-A6CA-68BB7690CB3C}" presName="circleB" presStyleLbl="node1" presStyleIdx="1" presStyleCnt="6"/>
      <dgm:spPr/>
    </dgm:pt>
    <dgm:pt modelId="{196F5BD1-DAE8-4BED-A588-20266B5B709E}" type="pres">
      <dgm:prSet presAssocID="{845CA541-46AD-4033-A6CA-68BB7690CB3C}" presName="spaceB" presStyleCnt="0"/>
      <dgm:spPr/>
    </dgm:pt>
    <dgm:pt modelId="{200585BA-0436-4E4A-9ECB-DC8F2BDF864A}" type="pres">
      <dgm:prSet presAssocID="{738696E8-B259-4DD1-B22D-92C789C81A88}" presName="space" presStyleCnt="0"/>
      <dgm:spPr/>
    </dgm:pt>
    <dgm:pt modelId="{23A061C1-94E8-4D23-B463-F7928CAA5D51}" type="pres">
      <dgm:prSet presAssocID="{3ADC4271-2250-4BE7-A1B4-F08A1870032D}" presName="compositeA" presStyleCnt="0"/>
      <dgm:spPr/>
    </dgm:pt>
    <dgm:pt modelId="{C5D706F2-7A5A-4582-850B-7BC020F7AF03}" type="pres">
      <dgm:prSet presAssocID="{3ADC4271-2250-4BE7-A1B4-F08A1870032D}" presName="textA" presStyleLbl="revTx" presStyleIdx="2" presStyleCnt="6" custScaleX="281129">
        <dgm:presLayoutVars>
          <dgm:bulletEnabled val="1"/>
        </dgm:presLayoutVars>
      </dgm:prSet>
      <dgm:spPr/>
    </dgm:pt>
    <dgm:pt modelId="{28B2386A-B1FA-40DA-83CC-F32F4C547EC3}" type="pres">
      <dgm:prSet presAssocID="{3ADC4271-2250-4BE7-A1B4-F08A1870032D}" presName="circleA" presStyleLbl="node1" presStyleIdx="2" presStyleCnt="6"/>
      <dgm:spPr/>
    </dgm:pt>
    <dgm:pt modelId="{1F9B4B77-94DA-4469-A130-99A29A092AB4}" type="pres">
      <dgm:prSet presAssocID="{3ADC4271-2250-4BE7-A1B4-F08A1870032D}" presName="spaceA" presStyleCnt="0"/>
      <dgm:spPr/>
    </dgm:pt>
    <dgm:pt modelId="{8E784E75-6B99-45E6-BCC7-5E039D453126}" type="pres">
      <dgm:prSet presAssocID="{540E0C2D-BAB7-47E2-B140-FD8A75A6E439}" presName="space" presStyleCnt="0"/>
      <dgm:spPr/>
    </dgm:pt>
    <dgm:pt modelId="{29A68DEB-CF84-495E-BE6F-28769D04162C}" type="pres">
      <dgm:prSet presAssocID="{6B83BF1D-0746-4FA1-A336-F0324EBACE58}" presName="compositeB" presStyleCnt="0"/>
      <dgm:spPr/>
    </dgm:pt>
    <dgm:pt modelId="{80E7EA46-B085-4168-9717-8E0620828059}" type="pres">
      <dgm:prSet presAssocID="{6B83BF1D-0746-4FA1-A336-F0324EBACE58}" presName="textB" presStyleLbl="revTx" presStyleIdx="3" presStyleCnt="6" custScaleX="310582">
        <dgm:presLayoutVars>
          <dgm:bulletEnabled val="1"/>
        </dgm:presLayoutVars>
      </dgm:prSet>
      <dgm:spPr/>
    </dgm:pt>
    <dgm:pt modelId="{1CDB9E74-5D58-4F46-B113-B08557781042}" type="pres">
      <dgm:prSet presAssocID="{6B83BF1D-0746-4FA1-A336-F0324EBACE58}" presName="circleB" presStyleLbl="node1" presStyleIdx="3" presStyleCnt="6"/>
      <dgm:spPr/>
    </dgm:pt>
    <dgm:pt modelId="{D5CC377D-9594-4B1F-A79E-82492E372201}" type="pres">
      <dgm:prSet presAssocID="{6B83BF1D-0746-4FA1-A336-F0324EBACE58}" presName="spaceB" presStyleCnt="0"/>
      <dgm:spPr/>
    </dgm:pt>
    <dgm:pt modelId="{0565B411-A525-44FF-9076-08BED2C5AD70}" type="pres">
      <dgm:prSet presAssocID="{EA4C4779-6EB6-4B89-88E2-842602DB83DE}" presName="space" presStyleCnt="0"/>
      <dgm:spPr/>
    </dgm:pt>
    <dgm:pt modelId="{52F87EB4-F416-4456-BEC1-F5EB10A78AD8}" type="pres">
      <dgm:prSet presAssocID="{8969EF6E-4CEC-49F0-9B0F-182C00442590}" presName="compositeA" presStyleCnt="0"/>
      <dgm:spPr/>
    </dgm:pt>
    <dgm:pt modelId="{9CA68881-4038-4888-8B70-9512175BF6F9}" type="pres">
      <dgm:prSet presAssocID="{8969EF6E-4CEC-49F0-9B0F-182C00442590}" presName="textA" presStyleLbl="revTx" presStyleIdx="4" presStyleCnt="6" custScaleX="235647">
        <dgm:presLayoutVars>
          <dgm:bulletEnabled val="1"/>
        </dgm:presLayoutVars>
      </dgm:prSet>
      <dgm:spPr/>
    </dgm:pt>
    <dgm:pt modelId="{85FFFB89-0871-431A-98B0-9636514265CD}" type="pres">
      <dgm:prSet presAssocID="{8969EF6E-4CEC-49F0-9B0F-182C00442590}" presName="circleA" presStyleLbl="node1" presStyleIdx="4" presStyleCnt="6"/>
      <dgm:spPr/>
    </dgm:pt>
    <dgm:pt modelId="{C5EEBF86-B3F8-4F3E-88E8-02BB808A9C76}" type="pres">
      <dgm:prSet presAssocID="{8969EF6E-4CEC-49F0-9B0F-182C00442590}" presName="spaceA" presStyleCnt="0"/>
      <dgm:spPr/>
    </dgm:pt>
    <dgm:pt modelId="{F24A4657-5AB2-4E36-8D0C-5DD301D1F069}" type="pres">
      <dgm:prSet presAssocID="{B965D7B7-7C6C-493B-9CAA-3EEDC3ABE69E}" presName="space" presStyleCnt="0"/>
      <dgm:spPr/>
    </dgm:pt>
    <dgm:pt modelId="{A2EA0DB3-9C3C-4C31-9B48-9DF159FBE1CD}" type="pres">
      <dgm:prSet presAssocID="{C3EDC082-4863-493C-90B7-E2187FF833CB}" presName="compositeB" presStyleCnt="0"/>
      <dgm:spPr/>
    </dgm:pt>
    <dgm:pt modelId="{FF0F1FF7-BEA3-4426-9FB7-A5C08ECB0164}" type="pres">
      <dgm:prSet presAssocID="{C3EDC082-4863-493C-90B7-E2187FF833CB}" presName="textB" presStyleLbl="revTx" presStyleIdx="5" presStyleCnt="6" custScaleX="274817">
        <dgm:presLayoutVars>
          <dgm:bulletEnabled val="1"/>
        </dgm:presLayoutVars>
      </dgm:prSet>
      <dgm:spPr/>
    </dgm:pt>
    <dgm:pt modelId="{14B9D148-3FCF-41A2-BE57-D94C752D4668}" type="pres">
      <dgm:prSet presAssocID="{C3EDC082-4863-493C-90B7-E2187FF833CB}" presName="circleB" presStyleLbl="node1" presStyleIdx="5" presStyleCnt="6"/>
      <dgm:spPr/>
    </dgm:pt>
    <dgm:pt modelId="{A7D0B963-D0FB-4F8E-BF5C-0DB16AFB25D7}" type="pres">
      <dgm:prSet presAssocID="{C3EDC082-4863-493C-90B7-E2187FF833CB}" presName="spaceB" presStyleCnt="0"/>
      <dgm:spPr/>
    </dgm:pt>
  </dgm:ptLst>
  <dgm:cxnLst>
    <dgm:cxn modelId="{C4646620-70DC-4DE9-9E2D-DFF68D3D5F10}" type="presOf" srcId="{3ADC4271-2250-4BE7-A1B4-F08A1870032D}" destId="{C5D706F2-7A5A-4582-850B-7BC020F7AF03}" srcOrd="0" destOrd="0" presId="urn:microsoft.com/office/officeart/2005/8/layout/hProcess11"/>
    <dgm:cxn modelId="{AF0B6D27-7F62-4CF9-B0AF-8300661EA1E8}" type="presOf" srcId="{B62B38BC-8DA4-4DDC-98A6-63AE789AFC85}" destId="{4CB72F50-3654-44F5-8233-925930A6598E}" srcOrd="0" destOrd="0" presId="urn:microsoft.com/office/officeart/2005/8/layout/hProcess11"/>
    <dgm:cxn modelId="{E9C70152-1F3A-40E2-9B57-D5BBCFE9739D}" srcId="{B62B38BC-8DA4-4DDC-98A6-63AE789AFC85}" destId="{8969EF6E-4CEC-49F0-9B0F-182C00442590}" srcOrd="4" destOrd="0" parTransId="{C2B209EC-9AB7-473E-A1A8-8C87A66A9849}" sibTransId="{B965D7B7-7C6C-493B-9CAA-3EEDC3ABE69E}"/>
    <dgm:cxn modelId="{F406C163-2CC4-42FA-A172-131001F25C69}" srcId="{B62B38BC-8DA4-4DDC-98A6-63AE789AFC85}" destId="{6B83BF1D-0746-4FA1-A336-F0324EBACE58}" srcOrd="3" destOrd="0" parTransId="{E1BA7E88-A2B6-41FA-9CFC-95EAAADC20C6}" sibTransId="{EA4C4779-6EB6-4B89-88E2-842602DB83DE}"/>
    <dgm:cxn modelId="{5E2AD363-AD0A-47C0-957B-69DE8F9C846E}" type="presOf" srcId="{845CA541-46AD-4033-A6CA-68BB7690CB3C}" destId="{DA7A4FC1-3E42-4EDB-858F-554D71368503}" srcOrd="0" destOrd="0" presId="urn:microsoft.com/office/officeart/2005/8/layout/hProcess11"/>
    <dgm:cxn modelId="{74906864-C7A4-4BD2-9C09-6910F7556275}" srcId="{B62B38BC-8DA4-4DDC-98A6-63AE789AFC85}" destId="{84E45446-5CE9-430A-87A2-CF94CE63372C}" srcOrd="0" destOrd="0" parTransId="{3978094A-4C6F-4B8B-9820-C57AC0CAE668}" sibTransId="{63A822A8-D90E-47A0-8846-4D3023BBDA51}"/>
    <dgm:cxn modelId="{7546967A-892A-48E0-A093-ABE50520BF2D}" srcId="{B62B38BC-8DA4-4DDC-98A6-63AE789AFC85}" destId="{3ADC4271-2250-4BE7-A1B4-F08A1870032D}" srcOrd="2" destOrd="0" parTransId="{48F94098-C62C-4AAA-A5B5-D29850C3E468}" sibTransId="{540E0C2D-BAB7-47E2-B140-FD8A75A6E439}"/>
    <dgm:cxn modelId="{E282F585-FF26-4529-B025-A89A2951D735}" srcId="{B62B38BC-8DA4-4DDC-98A6-63AE789AFC85}" destId="{845CA541-46AD-4033-A6CA-68BB7690CB3C}" srcOrd="1" destOrd="0" parTransId="{E9D02F72-90A5-41AF-BD59-0BFB6336CEF0}" sibTransId="{738696E8-B259-4DD1-B22D-92C789C81A88}"/>
    <dgm:cxn modelId="{0F83598E-4446-403B-B338-D3EA6C935132}" srcId="{B62B38BC-8DA4-4DDC-98A6-63AE789AFC85}" destId="{C3EDC082-4863-493C-90B7-E2187FF833CB}" srcOrd="5" destOrd="0" parTransId="{D43748E1-FB67-4F51-B99C-74D78F2E51B8}" sibTransId="{0D5B71B7-7500-47B5-804F-853D410D87F2}"/>
    <dgm:cxn modelId="{C9582091-45D5-4C8B-90CB-C63811A648DB}" type="presOf" srcId="{C3EDC082-4863-493C-90B7-E2187FF833CB}" destId="{FF0F1FF7-BEA3-4426-9FB7-A5C08ECB0164}" srcOrd="0" destOrd="0" presId="urn:microsoft.com/office/officeart/2005/8/layout/hProcess11"/>
    <dgm:cxn modelId="{B33F7EBB-00B0-4A5A-ADD3-3CB97D7082A5}" type="presOf" srcId="{8969EF6E-4CEC-49F0-9B0F-182C00442590}" destId="{9CA68881-4038-4888-8B70-9512175BF6F9}" srcOrd="0" destOrd="0" presId="urn:microsoft.com/office/officeart/2005/8/layout/hProcess11"/>
    <dgm:cxn modelId="{0F6B82DD-B4AB-4001-9949-54263606A35C}" type="presOf" srcId="{84E45446-5CE9-430A-87A2-CF94CE63372C}" destId="{2D9FD691-CDF4-4A30-9D26-0FE7D7C1FE27}" srcOrd="0" destOrd="0" presId="urn:microsoft.com/office/officeart/2005/8/layout/hProcess11"/>
    <dgm:cxn modelId="{096A10EE-EEE1-4DC1-8292-9C5BA66C5AFE}" type="presOf" srcId="{6B83BF1D-0746-4FA1-A336-F0324EBACE58}" destId="{80E7EA46-B085-4168-9717-8E0620828059}" srcOrd="0" destOrd="0" presId="urn:microsoft.com/office/officeart/2005/8/layout/hProcess11"/>
    <dgm:cxn modelId="{20C28DD4-DC18-409E-91D1-2CFF4F9136E9}" type="presParOf" srcId="{4CB72F50-3654-44F5-8233-925930A6598E}" destId="{3D2C7DB3-B50D-479B-BF74-22C75C289319}" srcOrd="0" destOrd="0" presId="urn:microsoft.com/office/officeart/2005/8/layout/hProcess11"/>
    <dgm:cxn modelId="{678501EF-F7BF-4415-943D-778468255C21}" type="presParOf" srcId="{4CB72F50-3654-44F5-8233-925930A6598E}" destId="{A25F450B-1195-4E2F-B8AF-A5A19EBDE650}" srcOrd="1" destOrd="0" presId="urn:microsoft.com/office/officeart/2005/8/layout/hProcess11"/>
    <dgm:cxn modelId="{A7042ED2-EC9A-431B-A193-6269181A6407}" type="presParOf" srcId="{A25F450B-1195-4E2F-B8AF-A5A19EBDE650}" destId="{00FDF0B1-C804-45A3-ADB5-5FA934562AF1}" srcOrd="0" destOrd="0" presId="urn:microsoft.com/office/officeart/2005/8/layout/hProcess11"/>
    <dgm:cxn modelId="{E8D05CC3-152A-4359-848C-1D85796CE9E0}" type="presParOf" srcId="{00FDF0B1-C804-45A3-ADB5-5FA934562AF1}" destId="{2D9FD691-CDF4-4A30-9D26-0FE7D7C1FE27}" srcOrd="0" destOrd="0" presId="urn:microsoft.com/office/officeart/2005/8/layout/hProcess11"/>
    <dgm:cxn modelId="{BF8DB7CB-B33C-4527-9F67-1AE90815564D}" type="presParOf" srcId="{00FDF0B1-C804-45A3-ADB5-5FA934562AF1}" destId="{623B20FE-F57D-45C5-A431-392CAE8AE613}" srcOrd="1" destOrd="0" presId="urn:microsoft.com/office/officeart/2005/8/layout/hProcess11"/>
    <dgm:cxn modelId="{F9DB4FCF-C637-4945-ACC4-DBFDE976A825}" type="presParOf" srcId="{00FDF0B1-C804-45A3-ADB5-5FA934562AF1}" destId="{79EA3C05-5B28-4B50-9342-DEEEEB6C5796}" srcOrd="2" destOrd="0" presId="urn:microsoft.com/office/officeart/2005/8/layout/hProcess11"/>
    <dgm:cxn modelId="{9535D82A-D601-425E-94DF-172839A0D28B}" type="presParOf" srcId="{A25F450B-1195-4E2F-B8AF-A5A19EBDE650}" destId="{AE3F275F-7EFE-4AB9-835A-CB4515EAC4C3}" srcOrd="1" destOrd="0" presId="urn:microsoft.com/office/officeart/2005/8/layout/hProcess11"/>
    <dgm:cxn modelId="{BAC8CE98-3BFC-4AAD-BD0E-11A290433B67}" type="presParOf" srcId="{A25F450B-1195-4E2F-B8AF-A5A19EBDE650}" destId="{30F2EF1F-56CD-424D-9DE8-17372FBD40E6}" srcOrd="2" destOrd="0" presId="urn:microsoft.com/office/officeart/2005/8/layout/hProcess11"/>
    <dgm:cxn modelId="{01CEADC9-8A4E-402C-97BE-49793149D757}" type="presParOf" srcId="{30F2EF1F-56CD-424D-9DE8-17372FBD40E6}" destId="{DA7A4FC1-3E42-4EDB-858F-554D71368503}" srcOrd="0" destOrd="0" presId="urn:microsoft.com/office/officeart/2005/8/layout/hProcess11"/>
    <dgm:cxn modelId="{4D81BFAF-4AC1-4C2A-ACE1-FEEA9145F463}" type="presParOf" srcId="{30F2EF1F-56CD-424D-9DE8-17372FBD40E6}" destId="{57834FD1-B32A-41D9-8575-1CAF00185B52}" srcOrd="1" destOrd="0" presId="urn:microsoft.com/office/officeart/2005/8/layout/hProcess11"/>
    <dgm:cxn modelId="{ACF9D02A-2236-4112-A795-196061BCBFFE}" type="presParOf" srcId="{30F2EF1F-56CD-424D-9DE8-17372FBD40E6}" destId="{196F5BD1-DAE8-4BED-A588-20266B5B709E}" srcOrd="2" destOrd="0" presId="urn:microsoft.com/office/officeart/2005/8/layout/hProcess11"/>
    <dgm:cxn modelId="{B985F153-AC44-4876-8D4A-2C095E7EECEA}" type="presParOf" srcId="{A25F450B-1195-4E2F-B8AF-A5A19EBDE650}" destId="{200585BA-0436-4E4A-9ECB-DC8F2BDF864A}" srcOrd="3" destOrd="0" presId="urn:microsoft.com/office/officeart/2005/8/layout/hProcess11"/>
    <dgm:cxn modelId="{E5E13BA5-39CD-4204-B313-17B689880854}" type="presParOf" srcId="{A25F450B-1195-4E2F-B8AF-A5A19EBDE650}" destId="{23A061C1-94E8-4D23-B463-F7928CAA5D51}" srcOrd="4" destOrd="0" presId="urn:microsoft.com/office/officeart/2005/8/layout/hProcess11"/>
    <dgm:cxn modelId="{FEE9F36B-1AAE-4724-A2B9-7118E88A5D19}" type="presParOf" srcId="{23A061C1-94E8-4D23-B463-F7928CAA5D51}" destId="{C5D706F2-7A5A-4582-850B-7BC020F7AF03}" srcOrd="0" destOrd="0" presId="urn:microsoft.com/office/officeart/2005/8/layout/hProcess11"/>
    <dgm:cxn modelId="{3DF1398E-391C-4BEC-BF48-EDE2A95CF774}" type="presParOf" srcId="{23A061C1-94E8-4D23-B463-F7928CAA5D51}" destId="{28B2386A-B1FA-40DA-83CC-F32F4C547EC3}" srcOrd="1" destOrd="0" presId="urn:microsoft.com/office/officeart/2005/8/layout/hProcess11"/>
    <dgm:cxn modelId="{C5F2136B-8C1E-4183-AC72-2C5C0A3AB0FC}" type="presParOf" srcId="{23A061C1-94E8-4D23-B463-F7928CAA5D51}" destId="{1F9B4B77-94DA-4469-A130-99A29A092AB4}" srcOrd="2" destOrd="0" presId="urn:microsoft.com/office/officeart/2005/8/layout/hProcess11"/>
    <dgm:cxn modelId="{CD8A6929-E8A0-401B-B8AB-C6950DAABE31}" type="presParOf" srcId="{A25F450B-1195-4E2F-B8AF-A5A19EBDE650}" destId="{8E784E75-6B99-45E6-BCC7-5E039D453126}" srcOrd="5" destOrd="0" presId="urn:microsoft.com/office/officeart/2005/8/layout/hProcess11"/>
    <dgm:cxn modelId="{8E57B241-4F4E-496D-9A69-30C710F30A32}" type="presParOf" srcId="{A25F450B-1195-4E2F-B8AF-A5A19EBDE650}" destId="{29A68DEB-CF84-495E-BE6F-28769D04162C}" srcOrd="6" destOrd="0" presId="urn:microsoft.com/office/officeart/2005/8/layout/hProcess11"/>
    <dgm:cxn modelId="{96EAAFC0-E687-45C7-8EFD-3BC9E2227651}" type="presParOf" srcId="{29A68DEB-CF84-495E-BE6F-28769D04162C}" destId="{80E7EA46-B085-4168-9717-8E0620828059}" srcOrd="0" destOrd="0" presId="urn:microsoft.com/office/officeart/2005/8/layout/hProcess11"/>
    <dgm:cxn modelId="{DF2187EF-F3B7-49B6-AA1A-5ECD89381D95}" type="presParOf" srcId="{29A68DEB-CF84-495E-BE6F-28769D04162C}" destId="{1CDB9E74-5D58-4F46-B113-B08557781042}" srcOrd="1" destOrd="0" presId="urn:microsoft.com/office/officeart/2005/8/layout/hProcess11"/>
    <dgm:cxn modelId="{54394D2A-745C-47F5-AC18-937DD7F00222}" type="presParOf" srcId="{29A68DEB-CF84-495E-BE6F-28769D04162C}" destId="{D5CC377D-9594-4B1F-A79E-82492E372201}" srcOrd="2" destOrd="0" presId="urn:microsoft.com/office/officeart/2005/8/layout/hProcess11"/>
    <dgm:cxn modelId="{EA38F35E-6A6E-4314-9819-4E21FDD9C75C}" type="presParOf" srcId="{A25F450B-1195-4E2F-B8AF-A5A19EBDE650}" destId="{0565B411-A525-44FF-9076-08BED2C5AD70}" srcOrd="7" destOrd="0" presId="urn:microsoft.com/office/officeart/2005/8/layout/hProcess11"/>
    <dgm:cxn modelId="{FC1D1D23-A83B-4EF5-9952-4836999D936D}" type="presParOf" srcId="{A25F450B-1195-4E2F-B8AF-A5A19EBDE650}" destId="{52F87EB4-F416-4456-BEC1-F5EB10A78AD8}" srcOrd="8" destOrd="0" presId="urn:microsoft.com/office/officeart/2005/8/layout/hProcess11"/>
    <dgm:cxn modelId="{FFBA543D-DC68-4A9D-9D78-43F379659B15}" type="presParOf" srcId="{52F87EB4-F416-4456-BEC1-F5EB10A78AD8}" destId="{9CA68881-4038-4888-8B70-9512175BF6F9}" srcOrd="0" destOrd="0" presId="urn:microsoft.com/office/officeart/2005/8/layout/hProcess11"/>
    <dgm:cxn modelId="{47182154-315D-4873-A200-EABFA0E728A5}" type="presParOf" srcId="{52F87EB4-F416-4456-BEC1-F5EB10A78AD8}" destId="{85FFFB89-0871-431A-98B0-9636514265CD}" srcOrd="1" destOrd="0" presId="urn:microsoft.com/office/officeart/2005/8/layout/hProcess11"/>
    <dgm:cxn modelId="{8E426451-CB0E-48DB-A472-517D0F25D00D}" type="presParOf" srcId="{52F87EB4-F416-4456-BEC1-F5EB10A78AD8}" destId="{C5EEBF86-B3F8-4F3E-88E8-02BB808A9C76}" srcOrd="2" destOrd="0" presId="urn:microsoft.com/office/officeart/2005/8/layout/hProcess11"/>
    <dgm:cxn modelId="{57720533-E806-45EE-B470-00522F3ECF64}" type="presParOf" srcId="{A25F450B-1195-4E2F-B8AF-A5A19EBDE650}" destId="{F24A4657-5AB2-4E36-8D0C-5DD301D1F069}" srcOrd="9" destOrd="0" presId="urn:microsoft.com/office/officeart/2005/8/layout/hProcess11"/>
    <dgm:cxn modelId="{A9714547-89B0-41BF-990D-161AD78CBE4C}" type="presParOf" srcId="{A25F450B-1195-4E2F-B8AF-A5A19EBDE650}" destId="{A2EA0DB3-9C3C-4C31-9B48-9DF159FBE1CD}" srcOrd="10" destOrd="0" presId="urn:microsoft.com/office/officeart/2005/8/layout/hProcess11"/>
    <dgm:cxn modelId="{8B4EE416-B38C-489F-ACB0-772ADE7051BC}" type="presParOf" srcId="{A2EA0DB3-9C3C-4C31-9B48-9DF159FBE1CD}" destId="{FF0F1FF7-BEA3-4426-9FB7-A5C08ECB0164}" srcOrd="0" destOrd="0" presId="urn:microsoft.com/office/officeart/2005/8/layout/hProcess11"/>
    <dgm:cxn modelId="{02AE1A79-B58D-4743-996E-F681111255F0}" type="presParOf" srcId="{A2EA0DB3-9C3C-4C31-9B48-9DF159FBE1CD}" destId="{14B9D148-3FCF-41A2-BE57-D94C752D4668}" srcOrd="1" destOrd="0" presId="urn:microsoft.com/office/officeart/2005/8/layout/hProcess11"/>
    <dgm:cxn modelId="{AAC7F7F3-7CBA-4C75-9696-7B10BFEF88A8}" type="presParOf" srcId="{A2EA0DB3-9C3C-4C31-9B48-9DF159FBE1CD}" destId="{A7D0B963-D0FB-4F8E-BF5C-0DB16AFB25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C7DB3-B50D-479B-BF74-22C75C289319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FD691-CDF4-4A30-9D26-0FE7D7C1FE27}">
      <dsp:nvSpPr>
        <dsp:cNvPr id="0" name=""/>
        <dsp:cNvSpPr/>
      </dsp:nvSpPr>
      <dsp:spPr>
        <a:xfrm>
          <a:off x="2266" y="0"/>
          <a:ext cx="211645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October 2015: </a:t>
          </a:r>
          <a:r>
            <a:rPr lang="en-US" sz="1200" b="1" kern="1200" dirty="0"/>
            <a:t>President’s Council of Advisors on Science and Technology </a:t>
          </a:r>
          <a:r>
            <a:rPr lang="en-US" sz="1200" kern="1200" dirty="0"/>
            <a:t>(PCAST) recognizes the impact of untreated hearing loss on an aging population. PCAST makes several recommendations, including the creation of a new category of basic hearing aids to be sold over the counter.</a:t>
          </a:r>
        </a:p>
      </dsp:txBody>
      <dsp:txXfrm>
        <a:off x="2266" y="0"/>
        <a:ext cx="2116458" cy="1740535"/>
      </dsp:txXfrm>
    </dsp:sp>
    <dsp:sp modelId="{623B20FE-F57D-45C5-A431-392CAE8AE613}">
      <dsp:nvSpPr>
        <dsp:cNvPr id="0" name=""/>
        <dsp:cNvSpPr/>
      </dsp:nvSpPr>
      <dsp:spPr>
        <a:xfrm>
          <a:off x="84292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4FC1-3E42-4EDB-858F-554D71368503}">
      <dsp:nvSpPr>
        <dsp:cNvPr id="0" name=""/>
        <dsp:cNvSpPr/>
      </dsp:nvSpPr>
      <dsp:spPr>
        <a:xfrm>
          <a:off x="2144949" y="2610802"/>
          <a:ext cx="143105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 2017: </a:t>
          </a:r>
          <a:r>
            <a:rPr lang="en-US" sz="1200" b="1" kern="1200" dirty="0"/>
            <a:t>The FDA Reauthorization Act of 2017 </a:t>
          </a:r>
          <a:r>
            <a:rPr lang="en-US" sz="1200" kern="1200" dirty="0"/>
            <a:t>directs the FDA to develop regulations for over-the-counter hearing aids, with the devices to be made available to the public by 2020.</a:t>
          </a:r>
        </a:p>
      </dsp:txBody>
      <dsp:txXfrm>
        <a:off x="2144949" y="2610802"/>
        <a:ext cx="1431056" cy="1740535"/>
      </dsp:txXfrm>
    </dsp:sp>
    <dsp:sp modelId="{57834FD1-B32A-41D9-8575-1CAF00185B52}">
      <dsp:nvSpPr>
        <dsp:cNvPr id="0" name=""/>
        <dsp:cNvSpPr/>
      </dsp:nvSpPr>
      <dsp:spPr>
        <a:xfrm>
          <a:off x="264291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706F2-7A5A-4582-850B-7BC020F7AF03}">
      <dsp:nvSpPr>
        <dsp:cNvPr id="0" name=""/>
        <dsp:cNvSpPr/>
      </dsp:nvSpPr>
      <dsp:spPr>
        <a:xfrm>
          <a:off x="3602231" y="0"/>
          <a:ext cx="147451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 2018: Hearing care associations (AAA, ADA, ASHA, IHS) release </a:t>
          </a:r>
          <a:r>
            <a:rPr lang="en-US" sz="1200" i="1" kern="1200" dirty="0"/>
            <a:t>Regulatory Recommendations for OTC Hearing Aids:  Safety and Effectiveness, a </a:t>
          </a:r>
          <a:r>
            <a:rPr lang="en-US" sz="1200" b="1" i="0" kern="1200" dirty="0"/>
            <a:t>c</a:t>
          </a:r>
          <a:r>
            <a:rPr lang="en-US" sz="1200" b="1" kern="1200" dirty="0"/>
            <a:t>onsensus paper.</a:t>
          </a:r>
          <a:endParaRPr lang="en-US" sz="1200" kern="1200" dirty="0"/>
        </a:p>
      </dsp:txBody>
      <dsp:txXfrm>
        <a:off x="3602231" y="0"/>
        <a:ext cx="1474511" cy="1740535"/>
      </dsp:txXfrm>
    </dsp:sp>
    <dsp:sp modelId="{28B2386A-B1FA-40DA-83CC-F32F4C547EC3}">
      <dsp:nvSpPr>
        <dsp:cNvPr id="0" name=""/>
        <dsp:cNvSpPr/>
      </dsp:nvSpPr>
      <dsp:spPr>
        <a:xfrm>
          <a:off x="412192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7EA46-B085-4168-9717-8E0620828059}">
      <dsp:nvSpPr>
        <dsp:cNvPr id="0" name=""/>
        <dsp:cNvSpPr/>
      </dsp:nvSpPr>
      <dsp:spPr>
        <a:xfrm>
          <a:off x="5102967" y="2610802"/>
          <a:ext cx="1628991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2020: COVID-19 pandemic occurs.</a:t>
          </a:r>
        </a:p>
      </dsp:txBody>
      <dsp:txXfrm>
        <a:off x="5102967" y="2610802"/>
        <a:ext cx="1628991" cy="1740535"/>
      </dsp:txXfrm>
    </dsp:sp>
    <dsp:sp modelId="{1CDB9E74-5D58-4F46-B113-B08557781042}">
      <dsp:nvSpPr>
        <dsp:cNvPr id="0" name=""/>
        <dsp:cNvSpPr/>
      </dsp:nvSpPr>
      <dsp:spPr>
        <a:xfrm>
          <a:off x="569989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68881-4038-4888-8B70-9512175BF6F9}">
      <dsp:nvSpPr>
        <dsp:cNvPr id="0" name=""/>
        <dsp:cNvSpPr/>
      </dsp:nvSpPr>
      <dsp:spPr>
        <a:xfrm>
          <a:off x="6758183" y="0"/>
          <a:ext cx="123595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October 2021:  the </a:t>
          </a:r>
          <a:r>
            <a:rPr lang="en-US" sz="1200" b="1" kern="1200" dirty="0"/>
            <a:t>FDA releases proposed rule </a:t>
          </a:r>
          <a:r>
            <a:rPr lang="en-US" sz="1200" kern="1200" dirty="0"/>
            <a:t>for OTC hearing aids for adults 18 and older with mild to moderate hearing loss.</a:t>
          </a:r>
        </a:p>
      </dsp:txBody>
      <dsp:txXfrm>
        <a:off x="6758183" y="0"/>
        <a:ext cx="1235959" cy="1740535"/>
      </dsp:txXfrm>
    </dsp:sp>
    <dsp:sp modelId="{85FFFB89-0871-431A-98B0-9636514265CD}">
      <dsp:nvSpPr>
        <dsp:cNvPr id="0" name=""/>
        <dsp:cNvSpPr/>
      </dsp:nvSpPr>
      <dsp:spPr>
        <a:xfrm>
          <a:off x="715859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F1FF7-BEA3-4426-9FB7-A5C08ECB0164}">
      <dsp:nvSpPr>
        <dsp:cNvPr id="0" name=""/>
        <dsp:cNvSpPr/>
      </dsp:nvSpPr>
      <dsp:spPr>
        <a:xfrm>
          <a:off x="8020368" y="2610802"/>
          <a:ext cx="144140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August 2022: The </a:t>
          </a:r>
          <a:r>
            <a:rPr lang="en-US" sz="1200" b="1" kern="1200" dirty="0"/>
            <a:t>FDA releases a final rule </a:t>
          </a:r>
          <a:r>
            <a:rPr lang="en-US" sz="1200" kern="1200" dirty="0"/>
            <a:t>establishing a regulatory category for OTC hearing aids. This rule is effective 10/17/2022.</a:t>
          </a:r>
        </a:p>
      </dsp:txBody>
      <dsp:txXfrm>
        <a:off x="8020368" y="2610802"/>
        <a:ext cx="1441405" cy="1740535"/>
      </dsp:txXfrm>
    </dsp:sp>
    <dsp:sp modelId="{14B9D148-3FCF-41A2-BE57-D94C752D4668}">
      <dsp:nvSpPr>
        <dsp:cNvPr id="0" name=""/>
        <dsp:cNvSpPr/>
      </dsp:nvSpPr>
      <dsp:spPr>
        <a:xfrm>
          <a:off x="852350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A018A-4872-DD49-9B1A-A826D50643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FECBC-689B-3F42-8D6D-E914A55EAC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98DE6-F8DB-A446-8684-03380B071CEE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3203A-B142-F949-A616-C8068DA2C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78F38-5EA9-374B-BA89-ACA6C6752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9795D-DE42-6D48-9FD1-F4D24AD5A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7FBD-B59B-7347-89F8-7CBD380F1C1C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76249-CDB3-904D-8EA1-7B0032ED9B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0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76249-CDB3-904D-8EA1-7B0032ED9B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76249-CDB3-904D-8EA1-7B0032ED9B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2ED61EA-50A9-7A4B-AA99-0C2418AD2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8960" y="3602038"/>
            <a:ext cx="75590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E2404-432F-EC44-A0C8-EC58138F3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08960" y="1190677"/>
            <a:ext cx="6740434" cy="2334686"/>
          </a:xfrm>
        </p:spPr>
        <p:txBody>
          <a:bodyPr anchor="b"/>
          <a:lstStyle>
            <a:lvl1pPr algn="l">
              <a:defRPr sz="6000">
                <a:solidFill>
                  <a:srgbClr val="6E6259"/>
                </a:solidFill>
              </a:defRPr>
            </a:lvl1pPr>
          </a:lstStyle>
          <a:p>
            <a:r>
              <a:rPr lang="en-US"/>
              <a:t>OPENING TITLE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ADDD57-2864-DC42-8E75-2CB57C2FAFEA}"/>
              </a:ext>
            </a:extLst>
          </p:cNvPr>
          <p:cNvCxnSpPr>
            <a:cxnSpLocks/>
          </p:cNvCxnSpPr>
          <p:nvPr userDrawn="1"/>
        </p:nvCxnSpPr>
        <p:spPr>
          <a:xfrm>
            <a:off x="3235333" y="3520545"/>
            <a:ext cx="7415249" cy="0"/>
          </a:xfrm>
          <a:prstGeom prst="line">
            <a:avLst/>
          </a:prstGeom>
          <a:ln w="28575" cap="rnd" cmpd="sng" algn="ctr">
            <a:solidFill>
              <a:srgbClr val="ACA39A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B80815-D110-C048-8BD9-ADA90B95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572695" cy="501650"/>
          </a:xfrm>
        </p:spPr>
        <p:txBody>
          <a:bodyPr/>
          <a:lstStyle/>
          <a:p>
            <a:fld id="{03115A66-A154-5249-8460-EDEEDD6183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0A2A8-1E44-FD4B-AAA4-FB233F583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8484" y="4413429"/>
            <a:ext cx="39303225" cy="276818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0073AB-4AF2-BA4D-8227-67AC4A1B8372}"/>
              </a:ext>
            </a:extLst>
          </p:cNvPr>
          <p:cNvSpPr/>
          <p:nvPr userDrawn="1"/>
        </p:nvSpPr>
        <p:spPr>
          <a:xfrm>
            <a:off x="-4212236" y="-23930"/>
            <a:ext cx="7258009" cy="725800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007F9-780E-7849-AA72-6DC5EA293783}"/>
              </a:ext>
            </a:extLst>
          </p:cNvPr>
          <p:cNvSpPr txBox="1"/>
          <p:nvPr userDrawn="1"/>
        </p:nvSpPr>
        <p:spPr>
          <a:xfrm>
            <a:off x="8356600" y="-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A4ED85-0A09-7046-A0F6-448A59F3F8AF}"/>
              </a:ext>
            </a:extLst>
          </p:cNvPr>
          <p:cNvSpPr txBox="1"/>
          <p:nvPr userDrawn="1"/>
        </p:nvSpPr>
        <p:spPr>
          <a:xfrm>
            <a:off x="10477500" y="-1155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hoto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8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887F7BD-91E6-7C43-A7C3-725908A1730E}"/>
              </a:ext>
            </a:extLst>
          </p:cNvPr>
          <p:cNvSpPr/>
          <p:nvPr userDrawn="1"/>
        </p:nvSpPr>
        <p:spPr>
          <a:xfrm>
            <a:off x="-3381104" y="-1040846"/>
            <a:ext cx="8641081" cy="864108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73CC6-7093-D94F-949B-600F64B1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A513-4636-004C-BD41-E88A8AF1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7394-0A4F-FF4B-ABBF-40E37A00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71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32D3-FF77-504E-B863-77FA88D5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204C1-D1C8-B243-971F-46BE9EFAB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19806-9DF0-C647-9598-D512A6E01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82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4206240" y="0"/>
            <a:ext cx="798576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0487" y="283351"/>
            <a:ext cx="7265019" cy="6087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Name of 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EC09B-F60F-4F4F-A006-C05D177EC6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1106" y="904035"/>
            <a:ext cx="7264400" cy="4159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4B51D-EDE7-1845-8E75-E26DA7048C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106" y="2150791"/>
            <a:ext cx="7264400" cy="2873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Level Information</a:t>
            </a:r>
          </a:p>
          <a:p>
            <a:pPr lvl="1"/>
            <a:r>
              <a:rPr lang="en-US"/>
              <a:t>Second level information</a:t>
            </a:r>
          </a:p>
          <a:p>
            <a:pPr lvl="0"/>
            <a:r>
              <a:rPr lang="en-US"/>
              <a:t>First Level Information</a:t>
            </a:r>
          </a:p>
          <a:p>
            <a:pPr lvl="1"/>
            <a:r>
              <a:rPr lang="en-US"/>
              <a:t>Second level information</a:t>
            </a:r>
          </a:p>
          <a:p>
            <a:pPr lvl="1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467C9-6FFD-F244-8B80-1D282D8366CA}"/>
              </a:ext>
            </a:extLst>
          </p:cNvPr>
          <p:cNvSpPr/>
          <p:nvPr userDrawn="1"/>
        </p:nvSpPr>
        <p:spPr>
          <a:xfrm>
            <a:off x="10303727" y="6278137"/>
            <a:ext cx="1170878" cy="57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8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2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OPENING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5936"/>
            <a:ext cx="10515600" cy="5680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41B17-8295-C048-8DA5-FC994AE3E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227211" y="4479099"/>
            <a:ext cx="36743873" cy="25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FBF5C5-11B9-974F-9FD8-AE6E63F196BA}"/>
              </a:ext>
            </a:extLst>
          </p:cNvPr>
          <p:cNvSpPr/>
          <p:nvPr userDrawn="1"/>
        </p:nvSpPr>
        <p:spPr>
          <a:xfrm>
            <a:off x="-8705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F0E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E6D3-D66C-C64D-BFBE-72491DC59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SLIDE TITLE-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77F2-582E-0945-A254-44C70905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65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C3D858-E186-F54F-9326-67385112E763}"/>
              </a:ext>
            </a:extLst>
          </p:cNvPr>
          <p:cNvSpPr/>
          <p:nvPr userDrawn="1"/>
        </p:nvSpPr>
        <p:spPr>
          <a:xfrm>
            <a:off x="0" y="0"/>
            <a:ext cx="12192000" cy="389273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75A67-971F-844C-BC47-00AB96D585C7}"/>
              </a:ext>
            </a:extLst>
          </p:cNvPr>
          <p:cNvSpPr/>
          <p:nvPr userDrawn="1"/>
        </p:nvSpPr>
        <p:spPr>
          <a:xfrm>
            <a:off x="-243914" y="1946365"/>
            <a:ext cx="5164823" cy="516482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4AE8-4487-E741-95E8-F35A7314E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709" y="2480030"/>
            <a:ext cx="3417516" cy="168195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Chapter Name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AE54B-17B1-F049-BC54-86BAC309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709" y="4238166"/>
            <a:ext cx="3417516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62DCA6-A292-CF47-BEEE-8EAE3448004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08143" y="4238166"/>
            <a:ext cx="6245658" cy="1875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97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F2BFE-C7AA-7543-A909-B592A1F6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5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664D9-5319-5144-B2B9-E76E3FBBCEC2}"/>
              </a:ext>
            </a:extLst>
          </p:cNvPr>
          <p:cNvSpPr/>
          <p:nvPr userDrawn="1"/>
        </p:nvSpPr>
        <p:spPr>
          <a:xfrm>
            <a:off x="7867650" y="1825625"/>
            <a:ext cx="3776662" cy="377666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81BE3-EAAA-CC44-BA39-03D7FE772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4218" y="4719374"/>
            <a:ext cx="18848839" cy="13258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C71C712-FC2A-7B4E-B3D0-89F39CD4F88D}"/>
              </a:ext>
            </a:extLst>
          </p:cNvPr>
          <p:cNvSpPr/>
          <p:nvPr userDrawn="1"/>
        </p:nvSpPr>
        <p:spPr>
          <a:xfrm>
            <a:off x="6493669" y="3827394"/>
            <a:ext cx="2116931" cy="21169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0BDBA7-37FD-584B-90E5-DF45A26B74C3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05AC9-B1CF-4E48-9C7F-BE07E8A2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38DCF-3E44-5F47-B458-53EAFC5D7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17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A6321F-03C9-8445-A63B-2E3A5DFE3129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5F5F2-044E-D44C-8CA3-BE34D84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FB32A-E3E2-104F-8F52-BE7B483E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46015-FCE3-144E-8586-5A098EEA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666A1-D268-EF42-B430-6D0222A93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77170-3650-784E-8B4A-BC68B556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1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D77E0-3858-A74F-A822-424A64563E02}"/>
              </a:ext>
            </a:extLst>
          </p:cNvPr>
          <p:cNvSpPr/>
          <p:nvPr userDrawn="1"/>
        </p:nvSpPr>
        <p:spPr>
          <a:xfrm>
            <a:off x="0" y="0"/>
            <a:ext cx="12192000" cy="1576251"/>
          </a:xfrm>
          <a:prstGeom prst="rect">
            <a:avLst/>
          </a:prstGeom>
          <a:solidFill>
            <a:srgbClr val="F1F0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828F3-4C82-554C-A649-78266424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12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0A788-97CB-3041-9150-A6148214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ALL CAPS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CEEF0-8C52-8540-9210-0EF763E56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F7C04-1437-CA46-95A6-BB6115533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87B7-06FA-6B4D-8615-3A16CF86C54F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AB09-2C78-B04E-A926-5B5BDDDED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3620-6AC0-2F4F-B2F4-FF5A72AD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5A66-A154-5249-8460-EDEEDD6183D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D09B9-FB45-864F-BEF7-1F1499408D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82358" y="6388689"/>
            <a:ext cx="971442" cy="3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62" r:id="rId4"/>
    <p:sldLayoutId id="2147483652" r:id="rId5"/>
    <p:sldLayoutId id="2147483661" r:id="rId6"/>
    <p:sldLayoutId id="2147483663" r:id="rId7"/>
    <p:sldLayoutId id="2147483653" r:id="rId8"/>
    <p:sldLayoutId id="2147483654" r:id="rId9"/>
    <p:sldLayoutId id="2147483665" r:id="rId10"/>
    <p:sldLayoutId id="2147483655" r:id="rId11"/>
    <p:sldLayoutId id="2147483656" r:id="rId12"/>
    <p:sldLayoutId id="2147483657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6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6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6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data.fda.gov/scripts/cdrh/cfdocs/cfcfr/cfrsearch.cfm?fr=801.42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a.org/aud/otc-hearing-aid-toolkit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339B3-BE5A-DC42-8AC8-AFD9AB166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8960" y="1088137"/>
            <a:ext cx="7559040" cy="224818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Over-the-Counter Hearing Aids</a:t>
            </a:r>
          </a:p>
        </p:txBody>
      </p:sp>
    </p:spTree>
    <p:extLst>
      <p:ext uri="{BB962C8B-B14F-4D97-AF65-F5344CB8AC3E}">
        <p14:creationId xmlns:p14="http://schemas.microsoft.com/office/powerpoint/2010/main" val="296358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Audiology Scope of Practice</a:t>
            </a:r>
          </a:p>
          <a:p>
            <a:r>
              <a:rPr lang="en-US" dirty="0"/>
              <a:t>Hearing Loss</a:t>
            </a:r>
          </a:p>
          <a:p>
            <a:r>
              <a:rPr lang="en-US" dirty="0"/>
              <a:t>Hearing Aids </a:t>
            </a:r>
          </a:p>
          <a:p>
            <a:pPr lvl="1"/>
            <a:r>
              <a:rPr lang="en-US" dirty="0"/>
              <a:t>Over-the-Counter Hearing Aids	</a:t>
            </a:r>
          </a:p>
          <a:p>
            <a:r>
              <a:rPr lang="en-US" dirty="0"/>
              <a:t>Educate. Promote. Collaborate.</a:t>
            </a:r>
          </a:p>
          <a:p>
            <a:pPr lvl="1">
              <a:buFontTx/>
              <a:buChar char="-"/>
            </a:pPr>
            <a:r>
              <a:rPr lang="en-US" dirty="0"/>
              <a:t>Tools for patients</a:t>
            </a:r>
          </a:p>
          <a:p>
            <a:pPr lvl="1">
              <a:buFontTx/>
              <a:buChar char="-"/>
            </a:pPr>
            <a:r>
              <a:rPr lang="en-US" dirty="0"/>
              <a:t>Tools for pharmacists</a:t>
            </a:r>
          </a:p>
          <a:p>
            <a:pPr lvl="1">
              <a:buFontTx/>
              <a:buChar char="-"/>
            </a:pPr>
            <a:r>
              <a:rPr lang="en-US" dirty="0"/>
              <a:t>Tools for physicians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0EBF-BB12-822A-A19A-3C632E5F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Audiology Scope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A4869-E24E-6E61-89FE-085A6212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Audiologists are responsible for the assessment and treatment of hearing, balance, and other related disorders across the lifespan. Responsibilities may include the provision of </a:t>
            </a:r>
          </a:p>
          <a:p>
            <a:pPr lvl="1"/>
            <a:r>
              <a:rPr lang="en-US" sz="1800" dirty="0"/>
              <a:t>comprehensive audiologic (re)habilitation services for individuals who are experiencing hearing, balance, or other related disorders;</a:t>
            </a:r>
          </a:p>
          <a:p>
            <a:pPr lvl="1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1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recommendations for the selection, fitting, and dispensing of </a:t>
            </a:r>
            <a:r>
              <a:rPr lang="en-US" sz="1800" dirty="0">
                <a:solidFill>
                  <a:srgbClr val="6E6159"/>
                </a:solidFill>
                <a:latin typeface="Arial" panose="020B0604020202020204"/>
              </a:rPr>
              <a:t>hearing devices; and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61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6E6159"/>
                </a:solidFill>
                <a:latin typeface="Arial" panose="020B0604020202020204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E61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ducation to other professionals about the symptoms of hearing loss, the specific needs of persons using hearing devices, and the role of audiologists.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E61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E61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Audiologists should remain informed of federal and state mandates and initiatives that impact individuals with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6E61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hearing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E61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loss.</a:t>
            </a:r>
          </a:p>
        </p:txBody>
      </p:sp>
    </p:spTree>
    <p:extLst>
      <p:ext uri="{BB962C8B-B14F-4D97-AF65-F5344CB8AC3E}">
        <p14:creationId xmlns:p14="http://schemas.microsoft.com/office/powerpoint/2010/main" val="370018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C12F-DFAC-54C6-4A4B-5E2ACF81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2DD6-47CE-9F38-CF66-45275725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4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Hearing loss is a public health issue. The incidence of hearing loss increases with age. Several health risks are associated with hearing loss:</a:t>
            </a:r>
          </a:p>
          <a:p>
            <a:pPr lvl="1"/>
            <a:r>
              <a:rPr lang="en-US" dirty="0"/>
              <a:t>communication challenges</a:t>
            </a:r>
          </a:p>
          <a:p>
            <a:pPr lvl="1"/>
            <a:r>
              <a:rPr lang="en-US" dirty="0"/>
              <a:t>social isolation</a:t>
            </a:r>
          </a:p>
          <a:p>
            <a:pPr lvl="1"/>
            <a:r>
              <a:rPr lang="en-US" dirty="0"/>
              <a:t>mental health challenges </a:t>
            </a:r>
          </a:p>
          <a:p>
            <a:pPr lvl="1"/>
            <a:r>
              <a:rPr lang="en-US" dirty="0"/>
              <a:t>accelerated cognitive decline</a:t>
            </a:r>
          </a:p>
          <a:p>
            <a:pPr marL="0" indent="0">
              <a:buNone/>
            </a:pPr>
            <a:r>
              <a:rPr lang="en-US" dirty="0"/>
              <a:t>Many people with hearing loss will benefit from the use of hearing technology. The audiologist plays a critical role in health care.</a:t>
            </a:r>
          </a:p>
        </p:txBody>
      </p:sp>
      <p:pic>
        <p:nvPicPr>
          <p:cNvPr id="16" name="Graphic 15" descr="Woman with cane with solid fill">
            <a:extLst>
              <a:ext uri="{FF2B5EF4-FFF2-40B4-BE49-F238E27FC236}">
                <a16:creationId xmlns:a16="http://schemas.microsoft.com/office/drawing/2014/main" id="{96793B8B-A082-187C-D610-2B7C2050D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7391" y="5755255"/>
            <a:ext cx="970547" cy="970547"/>
          </a:xfrm>
          <a:prstGeom prst="rect">
            <a:avLst/>
          </a:prstGeom>
        </p:spPr>
      </p:pic>
      <p:pic>
        <p:nvPicPr>
          <p:cNvPr id="18" name="Graphic 17" descr="Family with boy with solid fill">
            <a:extLst>
              <a:ext uri="{FF2B5EF4-FFF2-40B4-BE49-F238E27FC236}">
                <a16:creationId xmlns:a16="http://schemas.microsoft.com/office/drawing/2014/main" id="{F5D5037D-686B-5068-35B4-03C4D58F9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0596" y="5664235"/>
            <a:ext cx="1098884" cy="1098884"/>
          </a:xfrm>
          <a:prstGeom prst="rect">
            <a:avLst/>
          </a:prstGeom>
        </p:spPr>
      </p:pic>
      <p:pic>
        <p:nvPicPr>
          <p:cNvPr id="22" name="Graphic 21" descr="Universal access with solid fill">
            <a:extLst>
              <a:ext uri="{FF2B5EF4-FFF2-40B4-BE49-F238E27FC236}">
                <a16:creationId xmlns:a16="http://schemas.microsoft.com/office/drawing/2014/main" id="{69868C36-1FA6-1272-E9EE-34638846C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1428" y="5478194"/>
            <a:ext cx="1517986" cy="1517986"/>
          </a:xfrm>
          <a:prstGeom prst="rect">
            <a:avLst/>
          </a:prstGeom>
        </p:spPr>
      </p:pic>
      <p:pic>
        <p:nvPicPr>
          <p:cNvPr id="24" name="Graphic 23" descr="Man with baby with solid fill">
            <a:extLst>
              <a:ext uri="{FF2B5EF4-FFF2-40B4-BE49-F238E27FC236}">
                <a16:creationId xmlns:a16="http://schemas.microsoft.com/office/drawing/2014/main" id="{EC47109F-D427-64DD-366F-423480C0D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0971" y="5743158"/>
            <a:ext cx="1053463" cy="986691"/>
          </a:xfrm>
          <a:prstGeom prst="rect">
            <a:avLst/>
          </a:prstGeom>
        </p:spPr>
      </p:pic>
      <p:pic>
        <p:nvPicPr>
          <p:cNvPr id="26" name="Graphic 25" descr="Child with balloon with solid fill">
            <a:extLst>
              <a:ext uri="{FF2B5EF4-FFF2-40B4-BE49-F238E27FC236}">
                <a16:creationId xmlns:a16="http://schemas.microsoft.com/office/drawing/2014/main" id="{715E4E37-9FBD-3544-9DE2-7DA5DF476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07217" y="5664235"/>
            <a:ext cx="1015678" cy="1015678"/>
          </a:xfrm>
          <a:prstGeom prst="rect">
            <a:avLst/>
          </a:prstGeom>
        </p:spPr>
      </p:pic>
      <p:pic>
        <p:nvPicPr>
          <p:cNvPr id="30" name="Graphic 29" descr="Confused person with solid fill">
            <a:extLst>
              <a:ext uri="{FF2B5EF4-FFF2-40B4-BE49-F238E27FC236}">
                <a16:creationId xmlns:a16="http://schemas.microsoft.com/office/drawing/2014/main" id="{31003845-86A8-0B81-2058-AA75D50672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24550" y="5778927"/>
            <a:ext cx="754727" cy="946875"/>
          </a:xfrm>
          <a:prstGeom prst="rect">
            <a:avLst/>
          </a:prstGeom>
        </p:spPr>
      </p:pic>
      <p:pic>
        <p:nvPicPr>
          <p:cNvPr id="32" name="Graphic 31" descr="Pregnant lady with solid fill">
            <a:extLst>
              <a:ext uri="{FF2B5EF4-FFF2-40B4-BE49-F238E27FC236}">
                <a16:creationId xmlns:a16="http://schemas.microsoft.com/office/drawing/2014/main" id="{8698CF01-E123-F311-B13C-77DE0513A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5831" y="5755255"/>
            <a:ext cx="822976" cy="9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C12F-DFAC-54C6-4A4B-5E2ACF81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C2DD6-47CE-9F38-CF66-45275725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Hearing aid</a:t>
            </a:r>
            <a:r>
              <a:rPr lang="en-US" dirty="0"/>
              <a:t>: “Any wearable instrument or device designed for, offered for the purpose of, or represented as aiding persons with or compensating for, impaired hearing” (</a:t>
            </a:r>
            <a:r>
              <a:rPr lang="en-US" dirty="0">
                <a:hlinkClick r:id="rId2"/>
              </a:rPr>
              <a:t>CFR - Code of Federal Regulations Title 21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Hearing aids are considered medical devices and, as such, are regulated by the U.S. Food and Drug Administration (FDA). The FDA uses a risk-based classification system for hearing-related devices.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ED2754-F72B-CE05-68C8-D971C05FA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66236"/>
              </p:ext>
            </p:extLst>
          </p:nvPr>
        </p:nvGraphicFramePr>
        <p:xfrm>
          <a:off x="1323473" y="4574590"/>
          <a:ext cx="8839199" cy="165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1873">
                  <a:extLst>
                    <a:ext uri="{9D8B030D-6E8A-4147-A177-3AD203B41FA5}">
                      <a16:colId xmlns:a16="http://schemas.microsoft.com/office/drawing/2014/main" val="3968363188"/>
                    </a:ext>
                  </a:extLst>
                </a:gridCol>
                <a:gridCol w="871894">
                  <a:extLst>
                    <a:ext uri="{9D8B030D-6E8A-4147-A177-3AD203B41FA5}">
                      <a16:colId xmlns:a16="http://schemas.microsoft.com/office/drawing/2014/main" val="2288564854"/>
                    </a:ext>
                  </a:extLst>
                </a:gridCol>
                <a:gridCol w="2505442">
                  <a:extLst>
                    <a:ext uri="{9D8B030D-6E8A-4147-A177-3AD203B41FA5}">
                      <a16:colId xmlns:a16="http://schemas.microsoft.com/office/drawing/2014/main" val="2343837292"/>
                    </a:ext>
                  </a:extLst>
                </a:gridCol>
                <a:gridCol w="4599990">
                  <a:extLst>
                    <a:ext uri="{9D8B030D-6E8A-4147-A177-3AD203B41FA5}">
                      <a16:colId xmlns:a16="http://schemas.microsoft.com/office/drawing/2014/main" val="1739952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REGULATORY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HEARING TECHNOLOGY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8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CLASS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General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Air-conduction hearing aids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2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CLASS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General Controls and Special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Wireless air-conduction hearing aids, bone-conduction hearing aids, tinnitus maskers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7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CLASS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General Controls and Premarket Approval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Cochlear implants, middle ear implants, auditory brainstem implants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0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8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219E-45B6-470A-E725-F75076DB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1950995" cy="1325563"/>
          </a:xfrm>
        </p:spPr>
        <p:txBody>
          <a:bodyPr/>
          <a:lstStyle/>
          <a:p>
            <a:r>
              <a:rPr lang="en-US" dirty="0"/>
              <a:t>OTC Hearing Aid Legislation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56C85-DD5A-7D28-21DD-DDB4B39A2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03003"/>
              </p:ext>
            </p:extLst>
          </p:nvPr>
        </p:nvGraphicFramePr>
        <p:xfrm>
          <a:off x="838200" y="198511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410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EB9B-0FE6-4257-D7A4-4953858FC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Over-The-Counter Hearing Aids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1E7AF0B-0AB4-7A94-C57A-628DB83B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0" y="2361533"/>
            <a:ext cx="6229475" cy="440742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CC44-B7CC-AB89-C0DF-A313C8547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441" y="2361533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The FDA has established a new regulatory class of over-the-counter (OTC) hearing aids for adults (18 years and older) with self-perceived mild to moderate hearing loss.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OTC hearing aids are not right for everyone.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28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219E-45B6-470A-E725-F75076DB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ASHA OTC Hearing Aid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61AB-832E-781D-532A-846100B8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ASHA is committed to helping audiologists minimize the disruption of OTC hearing aids on their practice and identifying opportunities to raise awareness of audiology. Audiologists can use the ASHA </a:t>
            </a:r>
            <a:r>
              <a:rPr lang="en-US" dirty="0">
                <a:hlinkClick r:id="rId2"/>
              </a:rPr>
              <a:t>Over-the-Counter Hearing Aid Toolkit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educate patients about OTC hearing aids;</a:t>
            </a:r>
          </a:p>
          <a:p>
            <a:pPr lvl="1"/>
            <a:r>
              <a:rPr lang="en-US" dirty="0"/>
              <a:t>promote the continued value of an audiologist; and</a:t>
            </a:r>
          </a:p>
          <a:p>
            <a:pPr lvl="1"/>
            <a:r>
              <a:rPr lang="en-US" dirty="0"/>
              <a:t>collaborate with and market your practice to other trusted professionals influencing OTC hearing aid decisions.</a:t>
            </a:r>
          </a:p>
        </p:txBody>
      </p:sp>
    </p:spTree>
    <p:extLst>
      <p:ext uri="{BB962C8B-B14F-4D97-AF65-F5344CB8AC3E}">
        <p14:creationId xmlns:p14="http://schemas.microsoft.com/office/powerpoint/2010/main" val="111856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C12F-DFAC-54C6-4A4B-5E2ACF81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Educate. Promote. Collaborate.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1EE30-29C3-0F72-2030-67FADC8F4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7" t="5790" r="27129" b="5790"/>
          <a:stretch/>
        </p:blipFill>
        <p:spPr>
          <a:xfrm>
            <a:off x="3882905" y="1681920"/>
            <a:ext cx="4713228" cy="56768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A0B48E-EA40-D44C-FC6D-10E108708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1" t="30115" r="39091" b="29123"/>
          <a:stretch/>
        </p:blipFill>
        <p:spPr>
          <a:xfrm rot="1908477">
            <a:off x="8032483" y="2359653"/>
            <a:ext cx="4355432" cy="25490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7FAE0E-AA90-A095-C3B1-E986026A8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4" t="6956" r="19651" b="20059"/>
          <a:stretch/>
        </p:blipFill>
        <p:spPr>
          <a:xfrm>
            <a:off x="7478772" y="3950320"/>
            <a:ext cx="4713228" cy="38295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67A868-C554-BE84-6262-22DA74E49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44" t="7018" r="25810" b="2456"/>
          <a:stretch/>
        </p:blipFill>
        <p:spPr>
          <a:xfrm rot="20611527">
            <a:off x="711290" y="2128337"/>
            <a:ext cx="3780325" cy="47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HA Branding Color_Update">
      <a:dk1>
        <a:srgbClr val="6E6159"/>
      </a:dk1>
      <a:lt1>
        <a:srgbClr val="FFFFFF"/>
      </a:lt1>
      <a:dk2>
        <a:srgbClr val="00778B"/>
      </a:dk2>
      <a:lt2>
        <a:srgbClr val="D7D2CB"/>
      </a:lt2>
      <a:accent1>
        <a:srgbClr val="991E66"/>
      </a:accent1>
      <a:accent2>
        <a:srgbClr val="ED8B00"/>
      </a:accent2>
      <a:accent3>
        <a:srgbClr val="BFB8AF"/>
      </a:accent3>
      <a:accent4>
        <a:srgbClr val="D1340F"/>
      </a:accent4>
      <a:accent5>
        <a:srgbClr val="151F6D"/>
      </a:accent5>
      <a:accent6>
        <a:srgbClr val="BFB8AF"/>
      </a:accent6>
      <a:hlink>
        <a:srgbClr val="6CACE3"/>
      </a:hlink>
      <a:folHlink>
        <a:srgbClr val="007C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ATemplate_2018" id="{EB712177-F659-4213-8E8E-66B8133D7824}" vid="{F965EFCF-22D6-47E4-A7E1-501522054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7B9D65CA5FC46929040F522900EA3" ma:contentTypeVersion="12" ma:contentTypeDescription="Create a new document." ma:contentTypeScope="" ma:versionID="ffb891dfb84d95777df89904d369c7ff">
  <xsd:schema xmlns:xsd="http://www.w3.org/2001/XMLSchema" xmlns:xs="http://www.w3.org/2001/XMLSchema" xmlns:p="http://schemas.microsoft.com/office/2006/metadata/properties" xmlns:ns2="2194fcb1-ea03-41a3-b65b-c27e355fb4ea" xmlns:ns3="9f27cd80-7bda-4f28-929e-dfbadded6bae" targetNamespace="http://schemas.microsoft.com/office/2006/metadata/properties" ma:root="true" ma:fieldsID="ab3dc9ef7a88eb0bd3bfa846043ae668" ns2:_="" ns3:_="">
    <xsd:import namespace="2194fcb1-ea03-41a3-b65b-c27e355fb4ea"/>
    <xsd:import namespace="9f27cd80-7bda-4f28-929e-dfbadded6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4fcb1-ea03-41a3-b65b-c27e355fb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7cd80-7bda-4f28-929e-dfbadded6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9F899F-3809-4D1D-AC04-E66A1E44B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C8E08-0475-48DB-A75A-ACBD1CAD7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4fcb1-ea03-41a3-b65b-c27e355fb4ea"/>
    <ds:schemaRef ds:uri="9f27cd80-7bda-4f28-929e-dfbadded6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9E76AA-B75C-4BA0-BEA6-BB446865C0F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b703903-5ecc-44dd-8d8f-60b7492c09cb"/>
    <ds:schemaRef ds:uri="http://purl.org/dc/elements/1.1/"/>
    <ds:schemaRef ds:uri="8f80ecbe-1036-4d65-b104-e9b44170e1f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ASHATemplate_2018 (2)</Template>
  <TotalTime>3061</TotalTime>
  <Words>633</Words>
  <Application>Microsoft Macintosh PowerPoint</Application>
  <PresentationFormat>Widescreen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 Over-the-Counter Hearing Aids</vt:lpstr>
      <vt:lpstr>Agenda Items </vt:lpstr>
      <vt:lpstr>Audiology Scope of Practice</vt:lpstr>
      <vt:lpstr>Hearing Loss</vt:lpstr>
      <vt:lpstr>Hearing Aids</vt:lpstr>
      <vt:lpstr>OTC Hearing Aid Legislation Timeline</vt:lpstr>
      <vt:lpstr>Over-The-Counter Hearing Aids</vt:lpstr>
      <vt:lpstr>ASHA OTC Hearing Aid Toolkit</vt:lpstr>
      <vt:lpstr>Educate. Promote. Collaborate.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Presentation for Audiology Students</dc:title>
  <dc:subject/>
  <dc:creator/>
  <cp:keywords/>
  <dc:description/>
  <cp:lastModifiedBy>Will Fisher</cp:lastModifiedBy>
  <cp:revision>47</cp:revision>
  <cp:lastPrinted>2018-08-17T15:36:34Z</cp:lastPrinted>
  <dcterms:created xsi:type="dcterms:W3CDTF">2019-09-06T19:27:55Z</dcterms:created>
  <dcterms:modified xsi:type="dcterms:W3CDTF">2023-01-30T18:16:12Z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0x0101000427B9D65CA5FC46929040F522900EA3</vt:lpwstr>
  </property>
</Properties>
</file>